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61" r:id="rId2"/>
    <p:sldId id="268" r:id="rId3"/>
    <p:sldId id="293" r:id="rId4"/>
    <p:sldId id="296" r:id="rId5"/>
    <p:sldId id="285" r:id="rId6"/>
    <p:sldId id="266" r:id="rId7"/>
    <p:sldId id="263" r:id="rId8"/>
    <p:sldId id="264" r:id="rId9"/>
    <p:sldId id="288" r:id="rId10"/>
    <p:sldId id="289" r:id="rId11"/>
    <p:sldId id="294" r:id="rId12"/>
    <p:sldId id="295" r:id="rId13"/>
    <p:sldId id="303" r:id="rId14"/>
    <p:sldId id="297" r:id="rId15"/>
    <p:sldId id="298" r:id="rId16"/>
    <p:sldId id="281" r:id="rId17"/>
    <p:sldId id="301" r:id="rId18"/>
    <p:sldId id="302" r:id="rId19"/>
    <p:sldId id="304" r:id="rId20"/>
    <p:sldId id="276" r:id="rId21"/>
  </p:sldIdLst>
  <p:sldSz cx="9906000" cy="6858000" type="A4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나눔고딕 ExtraBold" panose="020D0904000000000000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70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C33"/>
    <a:srgbClr val="30583A"/>
    <a:srgbClr val="D4E8D9"/>
    <a:srgbClr val="FFBDBD"/>
    <a:srgbClr val="7A9EF6"/>
    <a:srgbClr val="F9BB04"/>
    <a:srgbClr val="122015"/>
    <a:srgbClr val="9DCBA8"/>
    <a:srgbClr val="F4E6D6"/>
    <a:srgbClr val="F7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2" autoAdjust="0"/>
    <p:restoredTop sz="94660"/>
  </p:normalViewPr>
  <p:slideViewPr>
    <p:cSldViewPr snapToGrid="0">
      <p:cViewPr>
        <p:scale>
          <a:sx n="125" d="100"/>
          <a:sy n="125" d="100"/>
        </p:scale>
        <p:origin x="-3396" y="-216"/>
      </p:cViewPr>
      <p:guideLst>
        <p:guide orient="horz" pos="3770"/>
        <p:guide pos="30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13854-9529-4748-8E04-8423DBF7C253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31BC9-8ED2-423B-A988-A355C0D2A8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1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과거의 정보 검색은 포털사이트의 검색만이 주를 이루었습니다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스마트폰을 활용한 모바일 시대로 들어서면서 다양한 정보검색 매체들이 이용되기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현재도 포털사이트 검색을 주로 많이 사용하지만 </a:t>
            </a:r>
            <a:r>
              <a:rPr lang="en-US" altLang="ko-KR" dirty="0"/>
              <a:t>SNS</a:t>
            </a:r>
            <a:r>
              <a:rPr lang="ko-KR" altLang="en-US" dirty="0"/>
              <a:t>와 유튜브를 활용하여 검색하는 일들이 많아졌습니다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이들의 장점은 사용자 간의 양방향 소통이 활발하다는 장점으로 소비자들의 반응을 빠르게 접할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A206-4B17-4911-A4F4-4CF725EAA0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과거의 정보 검색은 포털사이트의 검색만이 주를 이루었습니다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스마트폰을 활용한 모바일 시대로 들어서면서 다양한 정보검색 매체들이 이용되기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현재도 포털사이트 검색을 주로 많이 사용하지만 </a:t>
            </a:r>
            <a:r>
              <a:rPr lang="en-US" altLang="ko-KR" dirty="0"/>
              <a:t>SNS</a:t>
            </a:r>
            <a:r>
              <a:rPr lang="ko-KR" altLang="en-US" dirty="0"/>
              <a:t>와 유튜브를 활용하여 검색하는 일들이 많아졌습니다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이들의 장점은 사용자 간의 양방향 소통이 활발하다는 장점으로 소비자들의 반응을 빠르게 접할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A206-4B17-4911-A4F4-4CF725EAA0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키워드</a:t>
            </a:r>
            <a:r>
              <a:rPr lang="en-US" altLang="ko-KR" dirty="0"/>
              <a:t>: </a:t>
            </a:r>
            <a:r>
              <a:rPr lang="ko-KR" altLang="en-US" dirty="0" err="1"/>
              <a:t>유니클로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매체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유튜브 댓글 </a:t>
            </a:r>
            <a:r>
              <a:rPr lang="en-US" altLang="ko-KR" dirty="0"/>
              <a:t>=&gt; </a:t>
            </a:r>
            <a:r>
              <a:rPr lang="ko-KR" altLang="en-US" dirty="0"/>
              <a:t>소비자</a:t>
            </a:r>
          </a:p>
          <a:p>
            <a:r>
              <a:rPr lang="ko-KR" altLang="en-US" dirty="0"/>
              <a:t>네이버 기사 내용 </a:t>
            </a:r>
            <a:r>
              <a:rPr lang="en-US" altLang="ko-KR" dirty="0"/>
              <a:t>=&gt; </a:t>
            </a:r>
            <a:r>
              <a:rPr lang="ko-KR" altLang="en-US" dirty="0"/>
              <a:t>홍보</a:t>
            </a:r>
          </a:p>
          <a:p>
            <a:endParaRPr lang="ko-KR" altLang="en-US" dirty="0"/>
          </a:p>
          <a:p>
            <a:r>
              <a:rPr lang="ko-KR" altLang="en-US" dirty="0"/>
              <a:t>검색 키워드</a:t>
            </a:r>
            <a:r>
              <a:rPr lang="en-US" altLang="ko-KR" dirty="0"/>
              <a:t>: </a:t>
            </a:r>
            <a:r>
              <a:rPr lang="ko-KR" altLang="en-US" dirty="0" err="1"/>
              <a:t>유니클로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기간 설정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2018 </a:t>
            </a:r>
            <a:r>
              <a:rPr lang="ko-KR" altLang="en-US" dirty="0"/>
              <a:t>하반기</a:t>
            </a:r>
            <a:r>
              <a:rPr lang="en-US" altLang="ko-KR" dirty="0"/>
              <a:t>(2018/07/01~2018/12/31)</a:t>
            </a:r>
          </a:p>
          <a:p>
            <a:r>
              <a:rPr lang="en-US" altLang="ko-KR" dirty="0"/>
              <a:t>2019 </a:t>
            </a:r>
            <a:r>
              <a:rPr lang="ko-KR" altLang="en-US" dirty="0"/>
              <a:t>상반기</a:t>
            </a:r>
            <a:r>
              <a:rPr lang="en-US" altLang="ko-KR" dirty="0"/>
              <a:t>(2019/01/01~2019/06/30)</a:t>
            </a:r>
          </a:p>
          <a:p>
            <a:r>
              <a:rPr lang="en-US" altLang="ko-KR" dirty="0"/>
              <a:t>2019 </a:t>
            </a:r>
            <a:r>
              <a:rPr lang="ko-KR" altLang="en-US" dirty="0"/>
              <a:t>하반기</a:t>
            </a:r>
            <a:r>
              <a:rPr lang="en-US" altLang="ko-KR" dirty="0"/>
              <a:t>(2019/07/01~2019/12/31)</a:t>
            </a:r>
          </a:p>
          <a:p>
            <a:r>
              <a:rPr lang="en-US" altLang="ko-KR" dirty="0"/>
              <a:t>2020 </a:t>
            </a:r>
            <a:r>
              <a:rPr lang="ko-KR" altLang="en-US" dirty="0"/>
              <a:t>상반기</a:t>
            </a:r>
            <a:r>
              <a:rPr lang="en-US" altLang="ko-KR" dirty="0"/>
              <a:t>(2020/01/01~2020/05/12)</a:t>
            </a:r>
          </a:p>
          <a:p>
            <a:endParaRPr lang="en-US" altLang="ko-KR" dirty="0"/>
          </a:p>
          <a:p>
            <a:r>
              <a:rPr lang="ko-KR" altLang="en-US" dirty="0"/>
              <a:t>시각화 및 분석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1) </a:t>
            </a:r>
            <a:r>
              <a:rPr lang="ko-KR" altLang="en-US" dirty="0"/>
              <a:t>불매운동 기간 전후로 소비자 및 홍보 매체의 키워드를 확인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기간별 </a:t>
            </a:r>
            <a:r>
              <a:rPr lang="en-US" altLang="ko-KR" dirty="0"/>
              <a:t>/ </a:t>
            </a:r>
            <a:r>
              <a:rPr lang="ko-KR" altLang="en-US" dirty="0" err="1"/>
              <a:t>매체별</a:t>
            </a:r>
            <a:r>
              <a:rPr lang="ko-KR" altLang="en-US" dirty="0"/>
              <a:t> 단어의 출현 빈도수를 시각화 </a:t>
            </a:r>
            <a:r>
              <a:rPr lang="en-US" altLang="ko-KR" dirty="0"/>
              <a:t>(</a:t>
            </a:r>
            <a:r>
              <a:rPr lang="ko-KR" altLang="en-US" dirty="0" err="1"/>
              <a:t>워드클라우드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홍보 매체에서 </a:t>
            </a:r>
            <a:r>
              <a:rPr lang="en-US" altLang="ko-KR" dirty="0"/>
              <a:t>[</a:t>
            </a:r>
            <a:r>
              <a:rPr lang="ko-KR" altLang="en-US" dirty="0" err="1"/>
              <a:t>유니클로</a:t>
            </a:r>
            <a:r>
              <a:rPr lang="en-US" altLang="ko-KR" dirty="0"/>
              <a:t>]</a:t>
            </a:r>
            <a:r>
              <a:rPr lang="ko-KR" altLang="en-US" dirty="0"/>
              <a:t>와 함께 사용되는 다른 키워드를 확인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기간별 </a:t>
            </a:r>
            <a:r>
              <a:rPr lang="en-US" altLang="ko-KR" dirty="0"/>
              <a:t>[</a:t>
            </a:r>
            <a:r>
              <a:rPr lang="ko-KR" altLang="en-US" dirty="0" err="1"/>
              <a:t>유니클로</a:t>
            </a:r>
            <a:r>
              <a:rPr lang="en-US" altLang="ko-KR" dirty="0"/>
              <a:t>]</a:t>
            </a:r>
            <a:r>
              <a:rPr lang="ko-KR" altLang="en-US" dirty="0"/>
              <a:t>를 전제로 한 연관 규칙을 출력 </a:t>
            </a:r>
            <a:r>
              <a:rPr lang="en-US" altLang="ko-KR" dirty="0"/>
              <a:t>(</a:t>
            </a:r>
            <a:r>
              <a:rPr lang="ko-KR" altLang="en-US" dirty="0"/>
              <a:t>연관분석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국내 </a:t>
            </a:r>
            <a:r>
              <a:rPr lang="en-US" altLang="ko-KR" dirty="0"/>
              <a:t>SPA </a:t>
            </a:r>
            <a:r>
              <a:rPr lang="ko-KR" altLang="en-US" dirty="0"/>
              <a:t>브랜드의 점유율 및 매출 확대를 위해</a:t>
            </a:r>
            <a:r>
              <a:rPr lang="en-US" altLang="ko-KR" dirty="0"/>
              <a:t>, </a:t>
            </a:r>
            <a:r>
              <a:rPr lang="ko-KR" altLang="en-US" dirty="0"/>
              <a:t>향후 마케팅 전략에 사용할 키워드 선정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40CB2-75FA-41D1-B667-96F4DA613C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9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과거의 정보 검색은 포털사이트의 검색만이 주를 이루었습니다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스마트폰을 활용한 모바일 시대로 들어서면서 다양한 정보검색 매체들이 이용되기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현재도 포털사이트 검색을 주로 많이 사용하지만 </a:t>
            </a:r>
            <a:r>
              <a:rPr lang="en-US" altLang="ko-KR" dirty="0"/>
              <a:t>SNS</a:t>
            </a:r>
            <a:r>
              <a:rPr lang="ko-KR" altLang="en-US" dirty="0"/>
              <a:t>와 유튜브를 활용하여 검색하는 일들이 많아졌습니다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이들의 장점은 사용자 간의 양방향 소통이 활발하다는 장점으로 소비자들의 반응을 빠르게 접할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A206-4B17-4911-A4F4-4CF725EAA0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2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5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2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62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A330D1-07DB-4A7F-ADA4-D0ACD0C02803}"/>
              </a:ext>
            </a:extLst>
          </p:cNvPr>
          <p:cNvSpPr/>
          <p:nvPr userDrawn="1"/>
        </p:nvSpPr>
        <p:spPr>
          <a:xfrm>
            <a:off x="211139" y="936486"/>
            <a:ext cx="9483722" cy="5692914"/>
          </a:xfrm>
          <a:prstGeom prst="rect">
            <a:avLst/>
          </a:prstGeom>
          <a:solidFill>
            <a:schemeClr val="bg1"/>
          </a:solidFill>
          <a:ln w="28575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E85941-6468-426C-B4A6-9489FA9D3E71}"/>
              </a:ext>
            </a:extLst>
          </p:cNvPr>
          <p:cNvSpPr/>
          <p:nvPr userDrawn="1"/>
        </p:nvSpPr>
        <p:spPr>
          <a:xfrm>
            <a:off x="269878" y="0"/>
            <a:ext cx="1200150" cy="228600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1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2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5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5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5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1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5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1-6780-4F9D-8261-C76EA52974E7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D8DD1-8CB3-4460-9DEA-28FDF9AA7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8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5BFF81-A728-4F59-8981-598825653A96}"/>
              </a:ext>
            </a:extLst>
          </p:cNvPr>
          <p:cNvSpPr/>
          <p:nvPr/>
        </p:nvSpPr>
        <p:spPr>
          <a:xfrm>
            <a:off x="0" y="0"/>
            <a:ext cx="9920513" cy="6858000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0EB74-1A75-41C2-94CF-0128DC8DF4F3}"/>
              </a:ext>
            </a:extLst>
          </p:cNvPr>
          <p:cNvSpPr/>
          <p:nvPr/>
        </p:nvSpPr>
        <p:spPr>
          <a:xfrm>
            <a:off x="313645" y="335756"/>
            <a:ext cx="9278711" cy="6186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D0631-D445-42D1-9012-5D65477A9355}"/>
              </a:ext>
            </a:extLst>
          </p:cNvPr>
          <p:cNvSpPr txBox="1"/>
          <p:nvPr/>
        </p:nvSpPr>
        <p:spPr>
          <a:xfrm>
            <a:off x="2514372" y="3927671"/>
            <a:ext cx="480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마이닝을 통한 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B690-C7C4-4B50-A4FC-C87D7CE21389}"/>
              </a:ext>
            </a:extLst>
          </p:cNvPr>
          <p:cNvSpPr txBox="1"/>
          <p:nvPr/>
        </p:nvSpPr>
        <p:spPr>
          <a:xfrm>
            <a:off x="1275441" y="2576252"/>
            <a:ext cx="7355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최대 경쟁사 분석을 통한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토종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브랜드 마케팅 전략 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D266E-5146-4838-B941-DCC82A2637B2}"/>
              </a:ext>
            </a:extLst>
          </p:cNvPr>
          <p:cNvSpPr txBox="1"/>
          <p:nvPr/>
        </p:nvSpPr>
        <p:spPr>
          <a:xfrm>
            <a:off x="2514373" y="6172084"/>
            <a:ext cx="4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함다인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이화정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이지은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류영규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71F08-1483-4C88-8D72-26DCAD76F56D}"/>
              </a:ext>
            </a:extLst>
          </p:cNvPr>
          <p:cNvCxnSpPr>
            <a:cxnSpLocks/>
          </p:cNvCxnSpPr>
          <p:nvPr/>
        </p:nvCxnSpPr>
        <p:spPr>
          <a:xfrm>
            <a:off x="1238930" y="3832823"/>
            <a:ext cx="7355115" cy="0"/>
          </a:xfrm>
          <a:prstGeom prst="line">
            <a:avLst/>
          </a:prstGeom>
          <a:ln w="28575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16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2" y="298708"/>
            <a:ext cx="18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9633E-E530-4330-8B22-F5634472D41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- 10 -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B8E3B-8BA1-42B2-8A7F-34632D9B76CC}"/>
              </a:ext>
            </a:extLst>
          </p:cNvPr>
          <p:cNvSpPr txBox="1"/>
          <p:nvPr/>
        </p:nvSpPr>
        <p:spPr>
          <a:xfrm>
            <a:off x="331456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6CDF4-CE80-4EEB-8169-EA810E577FD8}"/>
              </a:ext>
            </a:extLst>
          </p:cNvPr>
          <p:cNvSpPr txBox="1"/>
          <p:nvPr/>
        </p:nvSpPr>
        <p:spPr>
          <a:xfrm>
            <a:off x="4185746" y="498192"/>
            <a:ext cx="182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뉴스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코드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096F4D-322C-4E14-BD7B-2226E082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79" y="1146064"/>
            <a:ext cx="6084994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keyword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유니클로</a:t>
            </a:r>
            <a:r>
              <a:rPr kumimoji="0" lang="ko-KR" altLang="en-US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“</a:t>
            </a:r>
            <a:endParaRPr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"20180701</a:t>
            </a:r>
            <a:r>
              <a:rPr kumimoji="0" lang="ko-KR" altLang="en-US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“ 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필터 기간에 따라 </a:t>
            </a:r>
            <a:r>
              <a:rPr lang="en-US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fromdate~todate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조정</a:t>
            </a:r>
            <a:endParaRPr kumimoji="0" lang="ko-KR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"20181231"</a:t>
            </a:r>
            <a:endParaRPr kumimoji="0" lang="ko-KR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"https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://search.naver.com/search.naver?&amp;where=news&amp;query={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keyword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}\</a:t>
            </a:r>
            <a:endParaRPr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sm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tab_pge&amp;sort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=2&amp;photo=0&amp;field=0&amp;reporter_article=&amp;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pd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=3&amp;ds={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[:4]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[4:6]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[6:]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[:4]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[4:6]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[6:]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docid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nso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so:da,p:from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},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a:all&amp;mynews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=0&amp;start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=1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refresh_start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=0"</a:t>
            </a:r>
            <a:endParaRPr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get_url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requests.get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BeautifulSoup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get_url.content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html.parser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head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soup.select_one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div.section_head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span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).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text</a:t>
            </a:r>
            <a:endParaRPr kumimoji="0" lang="ko-KR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total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head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7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-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].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","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))</a:t>
            </a:r>
            <a:endParaRPr kumimoji="0" lang="en-US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news_data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[</a:t>
            </a: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</a:t>
            </a:r>
            <a:endParaRPr kumimoji="0" lang="ko-KR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news_titles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start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range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 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total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//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10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+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10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"https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://search.naver.com/search.naver?&amp;where=news&amp;query={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keyword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}\</a:t>
            </a:r>
            <a:endParaRPr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sm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tab_pge&amp;sort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=2&amp;photo=0&amp;field=0&amp;reporter_article=&amp;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pd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=3&amp;ds={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[:4]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[4:6]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[6:]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[:4]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[4:6]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}.{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[6:]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docid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=&amp;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nso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so:da,p:from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fromdate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todate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},</a:t>
            </a:r>
            <a:r>
              <a:rPr lang="ko-KR" altLang="ko-KR" sz="9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a:all&amp;mynews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=0&amp;start=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{start}</a:t>
            </a:r>
            <a:r>
              <a:rPr lang="ko-KR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&amp;refresh_start=0"</a:t>
            </a:r>
            <a:endParaRPr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get_url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requests.get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BeautifulSoup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get_url.content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html.parser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naver_news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soup.select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dd.txt_inline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&gt;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naver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naver_news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naver.get_attribute_list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href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requests.get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0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BeautifulSoup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news.content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html.parser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news_content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news_soup.select_one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div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._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article_body_contents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news_data.append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news_content.text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news_title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news_soup.select_one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div.article_info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&gt; h3#articleTitle"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news_titles.append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news_title.text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except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pass</a:t>
            </a:r>
            <a:endParaRPr kumimoji="0" lang="ko-KR" altLang="ko-KR" sz="9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except</a:t>
            </a:r>
            <a:r>
              <a:rPr kumimoji="0" lang="ko-KR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pass</a:t>
            </a:r>
            <a:endParaRPr kumimoji="0" lang="ko-KR" altLang="ko-KR" sz="160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4EB90-884A-42A3-9A84-29CB0110AB78}"/>
              </a:ext>
            </a:extLst>
          </p:cNvPr>
          <p:cNvSpPr/>
          <p:nvPr/>
        </p:nvSpPr>
        <p:spPr>
          <a:xfrm>
            <a:off x="395319" y="1062078"/>
            <a:ext cx="6217515" cy="5430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37F23F-2F90-4E9F-A6C6-A7B781857A30}"/>
              </a:ext>
            </a:extLst>
          </p:cNvPr>
          <p:cNvCxnSpPr>
            <a:cxnSpLocks/>
          </p:cNvCxnSpPr>
          <p:nvPr/>
        </p:nvCxnSpPr>
        <p:spPr>
          <a:xfrm>
            <a:off x="395319" y="1736785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19B253-A63D-4B0C-A2B8-F0D87FCC1F2F}"/>
              </a:ext>
            </a:extLst>
          </p:cNvPr>
          <p:cNvSpPr txBox="1"/>
          <p:nvPr/>
        </p:nvSpPr>
        <p:spPr>
          <a:xfrm>
            <a:off x="3686447" y="1481324"/>
            <a:ext cx="2969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검색할 키워드와 검색옵션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EA7BAD8-612F-4104-897B-782BBD59AE54}"/>
              </a:ext>
            </a:extLst>
          </p:cNvPr>
          <p:cNvCxnSpPr>
            <a:cxnSpLocks/>
          </p:cNvCxnSpPr>
          <p:nvPr/>
        </p:nvCxnSpPr>
        <p:spPr>
          <a:xfrm>
            <a:off x="395319" y="2973300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D040BE-BD68-4578-A490-1EE4EA197279}"/>
              </a:ext>
            </a:extLst>
          </p:cNvPr>
          <p:cNvSpPr txBox="1"/>
          <p:nvPr/>
        </p:nvSpPr>
        <p:spPr>
          <a:xfrm>
            <a:off x="3686447" y="2559159"/>
            <a:ext cx="2969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검색된 뉴스의 전체 개수를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첫번째 페이지에서 추출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17B638-3B76-40F1-84DB-3F0B4E2D8428}"/>
              </a:ext>
            </a:extLst>
          </p:cNvPr>
          <p:cNvSpPr txBox="1"/>
          <p:nvPr/>
        </p:nvSpPr>
        <p:spPr>
          <a:xfrm>
            <a:off x="3686447" y="6082121"/>
            <a:ext cx="2969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전체 페이지에서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뉴스의 기사 제목과 내용을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7952A-9039-41E9-9304-9DB05E9018C4}"/>
              </a:ext>
            </a:extLst>
          </p:cNvPr>
          <p:cNvSpPr txBox="1"/>
          <p:nvPr/>
        </p:nvSpPr>
        <p:spPr>
          <a:xfrm>
            <a:off x="7449424" y="5174581"/>
            <a:ext cx="1191237" cy="246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기사 내용 </a:t>
            </a:r>
            <a:r>
              <a:rPr lang="ko-KR" altLang="en-US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10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B68453-2EC0-4198-8782-DA586DD099C6}"/>
              </a:ext>
            </a:extLst>
          </p:cNvPr>
          <p:cNvCxnSpPr>
            <a:cxnSpLocks/>
          </p:cNvCxnSpPr>
          <p:nvPr/>
        </p:nvCxnSpPr>
        <p:spPr>
          <a:xfrm>
            <a:off x="5650518" y="5289303"/>
            <a:ext cx="1798906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18AE7B4-3988-4843-A24F-FE99BACE9646}"/>
              </a:ext>
            </a:extLst>
          </p:cNvPr>
          <p:cNvSpPr txBox="1"/>
          <p:nvPr/>
        </p:nvSpPr>
        <p:spPr>
          <a:xfrm>
            <a:off x="7784984" y="5454358"/>
            <a:ext cx="1191238" cy="246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기사 제목 </a:t>
            </a:r>
            <a:r>
              <a:rPr lang="ko-KR" altLang="en-US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10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97CA63-06A0-4848-9177-8798A6116D4B}"/>
              </a:ext>
            </a:extLst>
          </p:cNvPr>
          <p:cNvCxnSpPr>
            <a:cxnSpLocks/>
          </p:cNvCxnSpPr>
          <p:nvPr/>
        </p:nvCxnSpPr>
        <p:spPr>
          <a:xfrm>
            <a:off x="6034007" y="5569080"/>
            <a:ext cx="1750976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0B2376-C1CB-443C-A5B2-9A9819D7A841}"/>
              </a:ext>
            </a:extLst>
          </p:cNvPr>
          <p:cNvSpPr txBox="1"/>
          <p:nvPr/>
        </p:nvSpPr>
        <p:spPr>
          <a:xfrm>
            <a:off x="6828639" y="2924001"/>
            <a:ext cx="2682040" cy="160043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한 페이지에 뉴스가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개씩 출력되는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주소 규칙에 따라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첫번째 페이지부터 마지막 페이지까지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씩 증가하도록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range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ex.</a:t>
            </a: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페이지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en-US" altLang="ko-KR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내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start=1</a:t>
            </a: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2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페이지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 </a:t>
            </a:r>
            <a:r>
              <a:rPr lang="en-US" altLang="ko-KR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내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start=11</a:t>
            </a: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3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페이지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 </a:t>
            </a:r>
            <a:r>
              <a:rPr lang="en-US" altLang="ko-KR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내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start=21</a:t>
            </a: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…</a:t>
            </a:r>
            <a:endParaRPr lang="en-US" altLang="ko-KR" sz="1000" dirty="0">
              <a:ln>
                <a:solidFill>
                  <a:srgbClr val="1A3C33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996782B-A0C4-45FA-B666-A5D26301B309}"/>
              </a:ext>
            </a:extLst>
          </p:cNvPr>
          <p:cNvCxnSpPr>
            <a:cxnSpLocks/>
          </p:cNvCxnSpPr>
          <p:nvPr/>
        </p:nvCxnSpPr>
        <p:spPr>
          <a:xfrm>
            <a:off x="3474274" y="3370277"/>
            <a:ext cx="3354365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왼쪽 중괄호 44">
            <a:extLst>
              <a:ext uri="{FF2B5EF4-FFF2-40B4-BE49-F238E27FC236}">
                <a16:creationId xmlns:a16="http://schemas.microsoft.com/office/drawing/2014/main" id="{026F348A-493C-4AD9-AAA2-950405B27449}"/>
              </a:ext>
            </a:extLst>
          </p:cNvPr>
          <p:cNvSpPr/>
          <p:nvPr/>
        </p:nvSpPr>
        <p:spPr>
          <a:xfrm rot="10800000">
            <a:off x="3844616" y="2685429"/>
            <a:ext cx="65560" cy="180000"/>
          </a:xfrm>
          <a:prstGeom prst="leftBrace">
            <a:avLst>
              <a:gd name="adj1" fmla="val 175200"/>
              <a:gd name="adj2" fmla="val 50000"/>
            </a:avLst>
          </a:prstGeom>
          <a:ln w="19050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586B23D-D0D9-45D2-9EF8-BBED70851270}"/>
              </a:ext>
            </a:extLst>
          </p:cNvPr>
          <p:cNvCxnSpPr>
            <a:cxnSpLocks/>
          </p:cNvCxnSpPr>
          <p:nvPr/>
        </p:nvCxnSpPr>
        <p:spPr>
          <a:xfrm flipV="1">
            <a:off x="4051822" y="2327507"/>
            <a:ext cx="520178" cy="43953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D816C8B-C70B-42B9-AC12-941C799B7B46}"/>
              </a:ext>
            </a:extLst>
          </p:cNvPr>
          <p:cNvCxnSpPr>
            <a:cxnSpLocks/>
          </p:cNvCxnSpPr>
          <p:nvPr/>
        </p:nvCxnSpPr>
        <p:spPr>
          <a:xfrm>
            <a:off x="4572000" y="2323351"/>
            <a:ext cx="225663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BB1F13-51DC-44F6-B95F-4D238D812AC4}"/>
              </a:ext>
            </a:extLst>
          </p:cNvPr>
          <p:cNvSpPr txBox="1"/>
          <p:nvPr/>
        </p:nvSpPr>
        <p:spPr>
          <a:xfrm>
            <a:off x="6828639" y="1910631"/>
            <a:ext cx="2682041" cy="73866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전체 개수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text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추출해서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ex.</a:t>
            </a:r>
          </a:p>
          <a:p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head = ‘1-10 / </a:t>
            </a:r>
            <a:r>
              <a:rPr lang="en-US" altLang="ko-KR" sz="1000" u="sng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2,280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건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’</a:t>
            </a:r>
          </a:p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→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total = </a:t>
            </a:r>
            <a:r>
              <a:rPr lang="en-US" altLang="ko-KR" sz="1000" u="sng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2280</a:t>
            </a:r>
            <a:endParaRPr lang="en-US" altLang="ko-KR" sz="1000" u="sng" dirty="0">
              <a:ln>
                <a:solidFill>
                  <a:srgbClr val="1A3C33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4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2" y="298708"/>
            <a:ext cx="18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lang="en-US" altLang="ko-KR" sz="280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9633E-E530-4330-8B22-F5634472D41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- 11 -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B8E3B-8BA1-42B2-8A7F-34632D9B76CC}"/>
              </a:ext>
            </a:extLst>
          </p:cNvPr>
          <p:cNvSpPr txBox="1"/>
          <p:nvPr/>
        </p:nvSpPr>
        <p:spPr>
          <a:xfrm>
            <a:off x="331456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6CDF4-CE80-4EEB-8169-EA810E577FD8}"/>
              </a:ext>
            </a:extLst>
          </p:cNvPr>
          <p:cNvSpPr txBox="1"/>
          <p:nvPr/>
        </p:nvSpPr>
        <p:spPr>
          <a:xfrm>
            <a:off x="4185746" y="498192"/>
            <a:ext cx="182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유튜브  </a:t>
            </a:r>
            <a:r>
              <a:rPr lang="ko-KR" altLang="en-US" sz="1200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코드</a:t>
            </a:r>
            <a:endParaRPr lang="en-US" altLang="ko-KR" sz="1200" b="1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7BC980-F6A6-4D26-A967-178BFA9748F1}"/>
              </a:ext>
            </a:extLst>
          </p:cNvPr>
          <p:cNvSpPr/>
          <p:nvPr/>
        </p:nvSpPr>
        <p:spPr>
          <a:xfrm>
            <a:off x="395319" y="1062078"/>
            <a:ext cx="6217515" cy="5430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BEB3C3-ACED-42C8-9B68-DFB9136BAF2C}"/>
              </a:ext>
            </a:extLst>
          </p:cNvPr>
          <p:cNvCxnSpPr>
            <a:cxnSpLocks/>
          </p:cNvCxnSpPr>
          <p:nvPr/>
        </p:nvCxnSpPr>
        <p:spPr>
          <a:xfrm>
            <a:off x="395319" y="2122679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51FFAF-3F7E-4FCA-8A67-FD3941F6ADF0}"/>
              </a:ext>
            </a:extLst>
          </p:cNvPr>
          <p:cNvCxnSpPr>
            <a:cxnSpLocks/>
          </p:cNvCxnSpPr>
          <p:nvPr/>
        </p:nvCxnSpPr>
        <p:spPr>
          <a:xfrm>
            <a:off x="395319" y="3232608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235C72F-A286-43E0-A6E2-F37212E31977}"/>
              </a:ext>
            </a:extLst>
          </p:cNvPr>
          <p:cNvCxnSpPr/>
          <p:nvPr/>
        </p:nvCxnSpPr>
        <p:spPr>
          <a:xfrm>
            <a:off x="1785668" y="1733913"/>
            <a:ext cx="5236234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CBC-90D9-40B3-A296-D419464E6F1D}"/>
              </a:ext>
            </a:extLst>
          </p:cNvPr>
          <p:cNvSpPr txBox="1"/>
          <p:nvPr/>
        </p:nvSpPr>
        <p:spPr>
          <a:xfrm>
            <a:off x="7021902" y="1503080"/>
            <a:ext cx="2002471" cy="4616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사이트의 가장 아래부분까지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scroll down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하는 함수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63682-77CB-451A-8230-6C2EA7C90919}"/>
              </a:ext>
            </a:extLst>
          </p:cNvPr>
          <p:cNvSpPr txBox="1"/>
          <p:nvPr/>
        </p:nvSpPr>
        <p:spPr>
          <a:xfrm>
            <a:off x="646981" y="1276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722CF8-13BD-4849-A1AC-03ED2AF7E760}"/>
              </a:ext>
            </a:extLst>
          </p:cNvPr>
          <p:cNvSpPr/>
          <p:nvPr/>
        </p:nvSpPr>
        <p:spPr>
          <a:xfrm>
            <a:off x="395319" y="121354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"https://www.youtube.com/results?search_query=유니클로&amp;sp=CAI%253D"</a:t>
            </a:r>
            <a:endParaRPr lang="ko-KR" altLang="ko-KR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webdriver.Chrome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'C:\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chromedriver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driver.get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url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scroll_down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  <a:endParaRPr lang="en-US" altLang="ko-KR" sz="9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86032A-ACE4-40A9-A8B8-922451CD1F9B}"/>
              </a:ext>
            </a:extLst>
          </p:cNvPr>
          <p:cNvSpPr/>
          <p:nvPr/>
        </p:nvSpPr>
        <p:spPr>
          <a:xfrm>
            <a:off x="395319" y="2273290"/>
            <a:ext cx="4953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links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list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driver.find_elements_by_xpath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'//*[@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id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="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video-title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"]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’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x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link.get_attribute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href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’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if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x: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 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links.append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lang="ko-KR" altLang="ko-KR" sz="90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x</a:t>
            </a:r>
            <a:r>
              <a:rPr lang="ko-KR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FFD244-FEA4-4073-91CA-757D0660686B}"/>
              </a:ext>
            </a:extLst>
          </p:cNvPr>
          <p:cNvCxnSpPr>
            <a:cxnSpLocks/>
          </p:cNvCxnSpPr>
          <p:nvPr/>
        </p:nvCxnSpPr>
        <p:spPr>
          <a:xfrm>
            <a:off x="1376600" y="3699921"/>
            <a:ext cx="5645302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BE7B4A-B6B1-4939-A032-D484D7FC0AED}"/>
              </a:ext>
            </a:extLst>
          </p:cNvPr>
          <p:cNvSpPr txBox="1"/>
          <p:nvPr/>
        </p:nvSpPr>
        <p:spPr>
          <a:xfrm>
            <a:off x="7021902" y="3469088"/>
            <a:ext cx="2569934" cy="73866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comment 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저장할 </a:t>
            </a:r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ex.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[[‘2020. 1. 1’, ‘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덧글 내용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’],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[‘2020. 1. 1’, ‘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덧글 내용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2’] ...]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26C8FCB-260F-4F69-90C9-B1BA4515C31B}"/>
              </a:ext>
            </a:extLst>
          </p:cNvPr>
          <p:cNvCxnSpPr>
            <a:cxnSpLocks/>
          </p:cNvCxnSpPr>
          <p:nvPr/>
        </p:nvCxnSpPr>
        <p:spPr>
          <a:xfrm>
            <a:off x="1249972" y="2800713"/>
            <a:ext cx="5771930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43B246-A6A7-4DE3-92B2-F00C8EACA1A5}"/>
              </a:ext>
            </a:extLst>
          </p:cNvPr>
          <p:cNvSpPr txBox="1"/>
          <p:nvPr/>
        </p:nvSpPr>
        <p:spPr>
          <a:xfrm>
            <a:off x="7021901" y="2682814"/>
            <a:ext cx="2268749" cy="246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비어있지 않은 문자열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(link url)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만 저장</a:t>
            </a:r>
            <a:endParaRPr lang="en-US" altLang="ko-KR" sz="10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FA2D4D-27F9-4ADA-AEFA-5D673DC43FDF}"/>
              </a:ext>
            </a:extLst>
          </p:cNvPr>
          <p:cNvSpPr txBox="1"/>
          <p:nvPr/>
        </p:nvSpPr>
        <p:spPr>
          <a:xfrm>
            <a:off x="5728649" y="18629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en-US" altLang="ko-KR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가져오기</a:t>
            </a:r>
            <a:endParaRPr lang="en-US" altLang="ko-KR" sz="1050" b="1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6AECFF-FEE5-4C28-9C58-90147523E0D2}"/>
              </a:ext>
            </a:extLst>
          </p:cNvPr>
          <p:cNvSpPr txBox="1"/>
          <p:nvPr/>
        </p:nvSpPr>
        <p:spPr>
          <a:xfrm>
            <a:off x="5215688" y="2981332"/>
            <a:ext cx="1439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영상 링크 크롤링</a:t>
            </a:r>
            <a:endParaRPr lang="en-US" altLang="ko-KR" sz="1050" b="1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7A1472-8325-4AC1-B457-A3BBAB5A1164}"/>
              </a:ext>
            </a:extLst>
          </p:cNvPr>
          <p:cNvSpPr txBox="1"/>
          <p:nvPr/>
        </p:nvSpPr>
        <p:spPr>
          <a:xfrm>
            <a:off x="4767618" y="6065870"/>
            <a:ext cx="18878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된 링크에 접속하여 </a:t>
            </a:r>
            <a:endParaRPr lang="en-US" altLang="ko-KR" sz="1050" b="1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영상의 덧글 전부 </a:t>
            </a:r>
            <a:r>
              <a:rPr lang="ko-KR" altLang="en-US" sz="1050" b="1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1050" b="1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F18C468-C63D-454A-83DA-1EDDC5DC9D03}"/>
              </a:ext>
            </a:extLst>
          </p:cNvPr>
          <p:cNvCxnSpPr>
            <a:cxnSpLocks/>
          </p:cNvCxnSpPr>
          <p:nvPr/>
        </p:nvCxnSpPr>
        <p:spPr>
          <a:xfrm>
            <a:off x="5963912" y="4533808"/>
            <a:ext cx="1057989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5C5308D-4F44-42C2-9AD7-6EB7341C4C4B}"/>
              </a:ext>
            </a:extLst>
          </p:cNvPr>
          <p:cNvSpPr txBox="1"/>
          <p:nvPr/>
        </p:nvSpPr>
        <p:spPr>
          <a:xfrm>
            <a:off x="7021901" y="4315730"/>
            <a:ext cx="2521844" cy="4616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기간별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 덧글 내용을 비교하기 위해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덧글 작성 시기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 같이 크롤링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44BEE3-5F31-471E-95EE-EA4EE9C6EBC8}"/>
              </a:ext>
            </a:extLst>
          </p:cNvPr>
          <p:cNvCxnSpPr>
            <a:cxnSpLocks/>
          </p:cNvCxnSpPr>
          <p:nvPr/>
        </p:nvCxnSpPr>
        <p:spPr>
          <a:xfrm flipV="1">
            <a:off x="4135937" y="4166558"/>
            <a:ext cx="267848" cy="220246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13C10-D5A2-46DA-A5B4-734506D0E7CB}"/>
              </a:ext>
            </a:extLst>
          </p:cNvPr>
          <p:cNvSpPr/>
          <p:nvPr/>
        </p:nvSpPr>
        <p:spPr>
          <a:xfrm>
            <a:off x="2190750" y="4315730"/>
            <a:ext cx="514350" cy="1181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F69AF-B675-4C46-B8B5-C157684EFA8A}"/>
              </a:ext>
            </a:extLst>
          </p:cNvPr>
          <p:cNvSpPr txBox="1"/>
          <p:nvPr/>
        </p:nvSpPr>
        <p:spPr>
          <a:xfrm>
            <a:off x="4403785" y="4036056"/>
            <a:ext cx="1560127" cy="246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덧글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(comments) 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10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6D0E94-6D33-4758-83C1-E262313EE370}"/>
              </a:ext>
            </a:extLst>
          </p:cNvPr>
          <p:cNvSpPr/>
          <p:nvPr/>
        </p:nvSpPr>
        <p:spPr>
          <a:xfrm>
            <a:off x="2447925" y="4466693"/>
            <a:ext cx="442913" cy="11814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543B9-E49B-4366-A79B-D6DF1D7D5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96" y="3616325"/>
            <a:ext cx="5761451" cy="2492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data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list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links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driver.get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"{}"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.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format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scroll_down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endParaRPr kumimoji="0" lang="ko-KR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comments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driver.find_elements_by_id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content-text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driver.find_element_by_xpath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'//*[@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="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"]/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yt-formatted-string</a:t>
            </a:r>
            <a:r>
              <a:rPr kumimoji="0" lang="ko-KR" altLang="en-US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’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comment_date.text</a:t>
            </a: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endParaRPr kumimoji="0" lang="ko-KR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date.find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'20'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):]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split_date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99999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if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0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'2018'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and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])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&lt;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7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break</a:t>
            </a:r>
            <a:endParaRPr kumimoji="0" lang="ko-KR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comments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comment_one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[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0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for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in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range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2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comment_one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0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date</a:t>
            </a:r>
            <a:endParaRPr kumimoji="0" lang="ko-KR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comment_one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[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1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] 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=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comment.text</a:t>
            </a:r>
            <a:endParaRPr kumimoji="0" lang="ko-KR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        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data.append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(</a:t>
            </a:r>
            <a:r>
              <a:rPr kumimoji="0" lang="ko-KR" altLang="ko-KR" sz="900" i="0" u="none" strike="noStrike" cap="none" normalizeH="0" baseline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comment_one</a:t>
            </a:r>
            <a:r>
              <a:rPr kumimoji="0" lang="ko-KR" altLang="ko-KR" sz="900" i="0" u="none" strike="noStrike" cap="none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)</a:t>
            </a:r>
            <a:endParaRPr kumimoji="0" lang="en-US" altLang="ko-KR" sz="900" i="0" u="none" strike="noStrike" cap="none" normalizeH="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634E574-1645-40D6-B130-66F0E6E07116}"/>
              </a:ext>
            </a:extLst>
          </p:cNvPr>
          <p:cNvSpPr/>
          <p:nvPr/>
        </p:nvSpPr>
        <p:spPr>
          <a:xfrm rot="10800000">
            <a:off x="2636601" y="4617656"/>
            <a:ext cx="65560" cy="363783"/>
          </a:xfrm>
          <a:prstGeom prst="leftBrace">
            <a:avLst>
              <a:gd name="adj1" fmla="val 175200"/>
              <a:gd name="adj2" fmla="val 50000"/>
            </a:avLst>
          </a:prstGeom>
          <a:ln w="19050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28F917F-B4F8-4789-94E3-D07374DB9E97}"/>
              </a:ext>
            </a:extLst>
          </p:cNvPr>
          <p:cNvCxnSpPr>
            <a:cxnSpLocks/>
          </p:cNvCxnSpPr>
          <p:nvPr/>
        </p:nvCxnSpPr>
        <p:spPr>
          <a:xfrm>
            <a:off x="2833826" y="4799547"/>
            <a:ext cx="670250" cy="356653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15BE71C-AA0A-4075-8064-E67DB789DD8E}"/>
              </a:ext>
            </a:extLst>
          </p:cNvPr>
          <p:cNvCxnSpPr>
            <a:cxnSpLocks/>
          </p:cNvCxnSpPr>
          <p:nvPr/>
        </p:nvCxnSpPr>
        <p:spPr>
          <a:xfrm>
            <a:off x="3499313" y="5156200"/>
            <a:ext cx="35178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933F345-8C02-4CD6-95FF-8A2477751DEC}"/>
              </a:ext>
            </a:extLst>
          </p:cNvPr>
          <p:cNvSpPr txBox="1"/>
          <p:nvPr/>
        </p:nvSpPr>
        <p:spPr>
          <a:xfrm>
            <a:off x="7021902" y="4962505"/>
            <a:ext cx="1665841" cy="89255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string 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분할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ex.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ymd[0] = ‘2020’ 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#year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ymd[1] = ‘1’ 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#month</a:t>
            </a:r>
          </a:p>
          <a:p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ymd[2] = ‘1’ 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#day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524E985-D16B-4C4E-86D8-64AD2482DC4C}"/>
              </a:ext>
            </a:extLst>
          </p:cNvPr>
          <p:cNvCxnSpPr>
            <a:cxnSpLocks/>
          </p:cNvCxnSpPr>
          <p:nvPr/>
        </p:nvCxnSpPr>
        <p:spPr>
          <a:xfrm>
            <a:off x="3314561" y="5218023"/>
            <a:ext cx="390664" cy="20788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3AFA88-4F68-4AF7-AB4D-33B6A735CA92}"/>
              </a:ext>
            </a:extLst>
          </p:cNvPr>
          <p:cNvSpPr txBox="1"/>
          <p:nvPr/>
        </p:nvSpPr>
        <p:spPr>
          <a:xfrm>
            <a:off x="3705225" y="5302793"/>
            <a:ext cx="2124075" cy="246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너무 오래된 덧글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(2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년전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 크롤링 </a:t>
            </a:r>
            <a:r>
              <a:rPr lang="en-US" altLang="ko-KR" sz="10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998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5DAE6C1D-1EAE-4F63-9179-1846A562A702}"/>
              </a:ext>
            </a:extLst>
          </p:cNvPr>
          <p:cNvSpPr/>
          <p:nvPr/>
        </p:nvSpPr>
        <p:spPr>
          <a:xfrm>
            <a:off x="4035425" y="4997450"/>
            <a:ext cx="602696" cy="114296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450A5-3394-46C6-AAB9-32C9005806A8}"/>
              </a:ext>
            </a:extLst>
          </p:cNvPr>
          <p:cNvSpPr/>
          <p:nvPr/>
        </p:nvSpPr>
        <p:spPr>
          <a:xfrm>
            <a:off x="2169214" y="2276475"/>
            <a:ext cx="257175" cy="9286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2" y="298708"/>
            <a:ext cx="18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lang="en-US" altLang="ko-KR" sz="280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9633E-E530-4330-8B22-F5634472D41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- 12 -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B8E3B-8BA1-42B2-8A7F-34632D9B76CC}"/>
              </a:ext>
            </a:extLst>
          </p:cNvPr>
          <p:cNvSpPr txBox="1"/>
          <p:nvPr/>
        </p:nvSpPr>
        <p:spPr>
          <a:xfrm>
            <a:off x="331456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6CDF4-CE80-4EEB-8169-EA810E577FD8}"/>
              </a:ext>
            </a:extLst>
          </p:cNvPr>
          <p:cNvSpPr txBox="1"/>
          <p:nvPr/>
        </p:nvSpPr>
        <p:spPr>
          <a:xfrm>
            <a:off x="4185746" y="498192"/>
            <a:ext cx="351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뉴스 </a:t>
            </a:r>
            <a:r>
              <a:rPr lang="en-US" altLang="ko-KR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&amp;  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유튜브 명사 추출 및 워드 </a:t>
            </a:r>
            <a:r>
              <a:rPr lang="ko-KR" altLang="en-US" sz="1200" b="1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크라우드</a:t>
            </a:r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4EB90-884A-42A3-9A84-29CB0110AB78}"/>
              </a:ext>
            </a:extLst>
          </p:cNvPr>
          <p:cNvSpPr/>
          <p:nvPr/>
        </p:nvSpPr>
        <p:spPr>
          <a:xfrm>
            <a:off x="395319" y="1062078"/>
            <a:ext cx="6217515" cy="5430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E8327C4-FE00-4333-B51B-5EF4B87FE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43" y="1284565"/>
            <a:ext cx="5173924" cy="2492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kkma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Kkma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noun_list_01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[] </a:t>
            </a: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noun_list_02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noun_list_03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[] </a:t>
            </a: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noun_list_04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[]</a:t>
            </a: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9999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kkma.nouns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data.iloc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split_date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data.iloc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con_nouns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'2020</a:t>
            </a:r>
            <a:r>
              <a:rPr kumimoji="0" lang="ko-KR" altLang="en-US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noun_list_01.extend(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con_nouns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'2019'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4C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noun_list_02.extend(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con_nouns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'2019'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4C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ymd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noun_list_03.extend(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con_nouns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noun_list_04.extend(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con_nouns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AD339BE-DB9E-42DB-9418-F1C902B0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3" y="4558273"/>
            <a:ext cx="5173924" cy="15234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word_show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noun_list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result_w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background_color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white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max_words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stop_word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font_path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"C:\Windows/Fonts/Malgun.ttf"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random_state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relative_scaling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result_w.generate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ko-KR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plt.figure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plt.imshow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result_w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bilinear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plt.axis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ko-KR" altLang="ko-KR" sz="18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CBE71B-2549-4FF3-B96F-0FDCE2D66E55}"/>
              </a:ext>
            </a:extLst>
          </p:cNvPr>
          <p:cNvCxnSpPr>
            <a:cxnSpLocks/>
          </p:cNvCxnSpPr>
          <p:nvPr/>
        </p:nvCxnSpPr>
        <p:spPr>
          <a:xfrm>
            <a:off x="395319" y="4147008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2F5D01-5DFF-45CB-AD00-52974544BEF8}"/>
              </a:ext>
            </a:extLst>
          </p:cNvPr>
          <p:cNvSpPr txBox="1"/>
          <p:nvPr/>
        </p:nvSpPr>
        <p:spPr>
          <a:xfrm>
            <a:off x="5262918" y="3879205"/>
            <a:ext cx="1401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기간별로 형태소 분석</a:t>
            </a:r>
            <a:endParaRPr lang="en-US" altLang="ko-KR" sz="1050" b="1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727A47FC-2D23-4053-AC1B-8608ACF45A1C}"/>
              </a:ext>
            </a:extLst>
          </p:cNvPr>
          <p:cNvSpPr/>
          <p:nvPr/>
        </p:nvSpPr>
        <p:spPr>
          <a:xfrm rot="10800000">
            <a:off x="1631056" y="1449264"/>
            <a:ext cx="65560" cy="527173"/>
          </a:xfrm>
          <a:prstGeom prst="leftBrace">
            <a:avLst>
              <a:gd name="adj1" fmla="val 175200"/>
              <a:gd name="adj2" fmla="val 50000"/>
            </a:avLst>
          </a:prstGeom>
          <a:ln w="19050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084B57-4629-43AE-B161-88DB09B37F69}"/>
              </a:ext>
            </a:extLst>
          </p:cNvPr>
          <p:cNvCxnSpPr>
            <a:cxnSpLocks/>
          </p:cNvCxnSpPr>
          <p:nvPr/>
        </p:nvCxnSpPr>
        <p:spPr>
          <a:xfrm>
            <a:off x="1988820" y="1705338"/>
            <a:ext cx="4994982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AF126-E474-4CA0-BAA5-42CCF97A28D0}"/>
              </a:ext>
            </a:extLst>
          </p:cNvPr>
          <p:cNvSpPr txBox="1"/>
          <p:nvPr/>
        </p:nvSpPr>
        <p:spPr>
          <a:xfrm>
            <a:off x="6971720" y="1105173"/>
            <a:ext cx="2590774" cy="120032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noun_list: 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분석된 명사들을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저장하는 </a:t>
            </a:r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noun_list_01: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2020.01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현재</a:t>
            </a:r>
            <a:endParaRPr lang="en-US" altLang="ko-KR" sz="120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noun_list_02: 2019.07 ~ 2019.12</a:t>
            </a:r>
          </a:p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noun_list_03: 2019.01 ~ 2019.06</a:t>
            </a:r>
          </a:p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noun_list_04: 2018.07 ~ 2018.12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0C93E-ECDF-46C0-80BB-D56B24CF84AB}"/>
              </a:ext>
            </a:extLst>
          </p:cNvPr>
          <p:cNvSpPr txBox="1"/>
          <p:nvPr/>
        </p:nvSpPr>
        <p:spPr>
          <a:xfrm>
            <a:off x="5201937" y="622063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b="1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r>
              <a:rPr lang="en-US" altLang="ko-KR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생성 함수</a:t>
            </a:r>
            <a:endParaRPr lang="en-US" altLang="ko-KR" sz="1050" b="1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1C503E-3934-4E29-A20E-22DA2B3C3431}"/>
              </a:ext>
            </a:extLst>
          </p:cNvPr>
          <p:cNvCxnSpPr>
            <a:cxnSpLocks/>
          </p:cNvCxnSpPr>
          <p:nvPr/>
        </p:nvCxnSpPr>
        <p:spPr>
          <a:xfrm flipV="1">
            <a:off x="2502004" y="1943104"/>
            <a:ext cx="388149" cy="198116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EFCDDD-C9A0-4789-A0D0-1B100C733BE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890153" y="1943104"/>
            <a:ext cx="1544060" cy="61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28835F-39A5-4D25-8670-E0B1766BDC9D}"/>
              </a:ext>
            </a:extLst>
          </p:cNvPr>
          <p:cNvSpPr txBox="1"/>
          <p:nvPr/>
        </p:nvSpPr>
        <p:spPr>
          <a:xfrm>
            <a:off x="4434213" y="1810761"/>
            <a:ext cx="958917" cy="27699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20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57B57F-3E3E-4089-99D6-258EC6578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20" y="2561340"/>
            <a:ext cx="2431179" cy="1288525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C408386-18A8-4BFF-B25F-5ACA6DB5C339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5393130" y="1949261"/>
            <a:ext cx="1578590" cy="12563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305534D-1DB4-402F-A1F7-E52E5295AE51}"/>
              </a:ext>
            </a:extLst>
          </p:cNvPr>
          <p:cNvCxnSpPr>
            <a:cxnSpLocks/>
          </p:cNvCxnSpPr>
          <p:nvPr/>
        </p:nvCxnSpPr>
        <p:spPr>
          <a:xfrm>
            <a:off x="4185746" y="2745870"/>
            <a:ext cx="1001622" cy="162314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E15A76-C4E4-4743-B435-F8502B1CBE7D}"/>
              </a:ext>
            </a:extLst>
          </p:cNvPr>
          <p:cNvCxnSpPr>
            <a:cxnSpLocks/>
          </p:cNvCxnSpPr>
          <p:nvPr/>
        </p:nvCxnSpPr>
        <p:spPr>
          <a:xfrm>
            <a:off x="5187368" y="4369010"/>
            <a:ext cx="1784352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AA7F8BB-6DB8-4417-AC61-7F9013518F64}"/>
              </a:ext>
            </a:extLst>
          </p:cNvPr>
          <p:cNvSpPr txBox="1"/>
          <p:nvPr/>
        </p:nvSpPr>
        <p:spPr>
          <a:xfrm>
            <a:off x="6983802" y="4138177"/>
            <a:ext cx="1901483" cy="4616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두글자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이상의 명사만 저장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(filter)</a:t>
            </a:r>
          </a:p>
        </p:txBody>
      </p:sp>
      <p:sp>
        <p:nvSpPr>
          <p:cNvPr id="54" name="Rectangle 1">
            <a:extLst>
              <a:ext uri="{FF2B5EF4-FFF2-40B4-BE49-F238E27FC236}">
                <a16:creationId xmlns:a16="http://schemas.microsoft.com/office/drawing/2014/main" id="{1CB572EA-4A9D-4522-B08F-258A66C0E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490" y="4868863"/>
            <a:ext cx="2854736" cy="83099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stop_word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4C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STOPWORDS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F4C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set([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유니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진짜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제가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설명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사람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하나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어디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이번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인간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무엇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한번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니들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생각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주세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그것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때문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이것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영상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\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컨텐츠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ko-KR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52177E3-265B-41E9-ABE5-0A471018D30B}"/>
              </a:ext>
            </a:extLst>
          </p:cNvPr>
          <p:cNvCxnSpPr>
            <a:cxnSpLocks/>
          </p:cNvCxnSpPr>
          <p:nvPr/>
        </p:nvCxnSpPr>
        <p:spPr>
          <a:xfrm>
            <a:off x="4953000" y="5042612"/>
            <a:ext cx="1781490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6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2" y="298708"/>
            <a:ext cx="182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9633E-E530-4330-8B22-F5634472D41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- 13 -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B8E3B-8BA1-42B2-8A7F-34632D9B76CC}"/>
              </a:ext>
            </a:extLst>
          </p:cNvPr>
          <p:cNvSpPr txBox="1"/>
          <p:nvPr/>
        </p:nvSpPr>
        <p:spPr>
          <a:xfrm>
            <a:off x="331456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CODE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46CDF4-CE80-4EEB-8169-EA810E577FD8}"/>
              </a:ext>
            </a:extLst>
          </p:cNvPr>
          <p:cNvSpPr txBox="1"/>
          <p:nvPr/>
        </p:nvSpPr>
        <p:spPr>
          <a:xfrm>
            <a:off x="4185746" y="498192"/>
            <a:ext cx="208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뉴스 연관 검색 코드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2DEA5D-F93C-493E-BE95-54599F73F643}"/>
              </a:ext>
            </a:extLst>
          </p:cNvPr>
          <p:cNvSpPr/>
          <p:nvPr/>
        </p:nvSpPr>
        <p:spPr>
          <a:xfrm>
            <a:off x="395319" y="1062078"/>
            <a:ext cx="6217515" cy="54309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EA6BD-5546-444C-824E-43CEA9E2F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67" y="3401062"/>
            <a:ext cx="6082747" cy="2492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#연관분석 결과에 따라 최소 지지도, 신뢰도 등 조정</a:t>
            </a:r>
            <a:endParaRPr kumimoji="0" lang="ko-KR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rules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apriori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min_support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0.03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min_confidence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rules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results_df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columns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support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confidence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lift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ko-KR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support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ordered_stat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ordered_item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ordered_stat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x.strip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ordered_item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x.strip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ordered_item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confidence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ordered_item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lift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ordered_item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results_df.loc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support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confidence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lift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9999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99999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results_df.loc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results_df.lhs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sort_values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lift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ascending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kumimoji="0" lang="ko-KR" altLang="ko-KR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2D02AB-CB6C-4E37-8378-11683F1F44EA}"/>
              </a:ext>
            </a:extLst>
          </p:cNvPr>
          <p:cNvCxnSpPr>
            <a:cxnSpLocks/>
          </p:cNvCxnSpPr>
          <p:nvPr/>
        </p:nvCxnSpPr>
        <p:spPr>
          <a:xfrm>
            <a:off x="395319" y="3107524"/>
            <a:ext cx="62175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01FACE-D6A6-4464-BD6E-D4B67A34C4C1}"/>
              </a:ext>
            </a:extLst>
          </p:cNvPr>
          <p:cNvSpPr txBox="1"/>
          <p:nvPr/>
        </p:nvSpPr>
        <p:spPr>
          <a:xfrm>
            <a:off x="3677821" y="2667505"/>
            <a:ext cx="2969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기사 제목을 형태소 분석 후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트랜잭션화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8D62B0-0443-4654-92A5-48AF8368FBE1}"/>
              </a:ext>
            </a:extLst>
          </p:cNvPr>
          <p:cNvSpPr txBox="1"/>
          <p:nvPr/>
        </p:nvSpPr>
        <p:spPr>
          <a:xfrm>
            <a:off x="3668866" y="6046265"/>
            <a:ext cx="2969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연관규칙의 데이터프레임화 및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중심 키워드와의 연관관계 분석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6847A-A4B4-427F-9A81-A85261951666}"/>
              </a:ext>
            </a:extLst>
          </p:cNvPr>
          <p:cNvSpPr txBox="1"/>
          <p:nvPr/>
        </p:nvSpPr>
        <p:spPr>
          <a:xfrm>
            <a:off x="6828641" y="1148107"/>
            <a:ext cx="2682040" cy="138499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사용자 사전 파일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(userdic.txt)</a:t>
            </a:r>
          </a:p>
          <a:p>
            <a:endParaRPr lang="en-US" altLang="ko-KR" sz="1000" dirty="0">
              <a:ln>
                <a:solidFill>
                  <a:srgbClr val="1A3C33">
                    <a:alpha val="0"/>
                  </a:srgbClr>
                </a:solidFill>
              </a:ln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  <a:p>
            <a:r>
              <a:rPr lang="ko-KR" altLang="en-US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유니클로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	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NNP</a:t>
            </a:r>
          </a:p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홍보대사	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NNP</a:t>
            </a:r>
          </a:p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유기아동	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NNP</a:t>
            </a:r>
          </a:p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초록우산	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NNP</a:t>
            </a:r>
          </a:p>
          <a:p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불매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	NNP</a:t>
            </a:r>
          </a:p>
          <a:p>
            <a:r>
              <a:rPr lang="ko-KR" altLang="en-US" sz="10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탑텐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	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Consolas" panose="020B0609020204030204" pitchFamily="49" charset="0"/>
                <a:ea typeface="나눔고딕" panose="020D0604000000000000" pitchFamily="50" charset="-127"/>
                <a:cs typeface="Consolas" panose="020B0609020204030204" pitchFamily="49" charset="0"/>
              </a:rPr>
              <a:t>NNP</a:t>
            </a:r>
            <a:endParaRPr lang="en-US" altLang="ko-KR" sz="1000" dirty="0">
              <a:ln>
                <a:solidFill>
                  <a:srgbClr val="1A3C33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나눔고딕" panose="020D0604000000000000" pitchFamily="50" charset="-127"/>
              <a:cs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0F10C6-61AB-4F92-ABE8-A6BFF5ABD09C}"/>
              </a:ext>
            </a:extLst>
          </p:cNvPr>
          <p:cNvCxnSpPr>
            <a:cxnSpLocks/>
          </p:cNvCxnSpPr>
          <p:nvPr/>
        </p:nvCxnSpPr>
        <p:spPr>
          <a:xfrm>
            <a:off x="3314561" y="1537738"/>
            <a:ext cx="3514080" cy="0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A4FA21-5A5C-4BC8-8407-9584ACF72E57}"/>
              </a:ext>
            </a:extLst>
          </p:cNvPr>
          <p:cNvCxnSpPr>
            <a:cxnSpLocks/>
          </p:cNvCxnSpPr>
          <p:nvPr/>
        </p:nvCxnSpPr>
        <p:spPr>
          <a:xfrm>
            <a:off x="4392217" y="2555115"/>
            <a:ext cx="778277" cy="687896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7AF6C9-2744-4CA4-AA2A-0233403B891E}"/>
              </a:ext>
            </a:extLst>
          </p:cNvPr>
          <p:cNvCxnSpPr>
            <a:cxnSpLocks/>
          </p:cNvCxnSpPr>
          <p:nvPr/>
        </p:nvCxnSpPr>
        <p:spPr>
          <a:xfrm flipV="1">
            <a:off x="5170494" y="3243154"/>
            <a:ext cx="1877116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8D7306-0D21-4185-A648-62DA23B19604}"/>
              </a:ext>
            </a:extLst>
          </p:cNvPr>
          <p:cNvSpPr txBox="1"/>
          <p:nvPr/>
        </p:nvSpPr>
        <p:spPr>
          <a:xfrm>
            <a:off x="7050913" y="3016996"/>
            <a:ext cx="1901483" cy="46166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두글자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이상의 명사만 저장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(filter)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79732E-D1B1-4F29-923A-41FEAC427F83}"/>
              </a:ext>
            </a:extLst>
          </p:cNvPr>
          <p:cNvSpPr txBox="1"/>
          <p:nvPr/>
        </p:nvSpPr>
        <p:spPr>
          <a:xfrm>
            <a:off x="6828641" y="4539302"/>
            <a:ext cx="2682040" cy="64633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전제조건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lhs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 변수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(keyword=“</a:t>
            </a:r>
            <a:r>
              <a:rPr lang="ko-KR" altLang="en-US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”)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지정하여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향상도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(lift)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상위 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건 조회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1A8584-DA01-4D65-A285-AC77E6312A3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373737" y="4862468"/>
            <a:ext cx="454904" cy="833039"/>
          </a:xfrm>
          <a:prstGeom prst="line">
            <a:avLst/>
          </a:prstGeom>
          <a:ln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91AD52F7-614D-464D-9591-63F5E142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68" y="1459566"/>
            <a:ext cx="6082747" cy="1246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kom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Komoran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userdic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"./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userdic.txt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71D5D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news_titles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kom.nouns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nouns_filter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nouns_list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nouns_filter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transaction.append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nouns_list</a:t>
            </a:r>
            <a:r>
              <a:rPr kumimoji="0" lang="ko-KR" altLang="ko-KR" sz="900" b="0" i="0" u="none" strike="noStrike" cap="none" normalizeH="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ko-KR" sz="900" b="0" i="0" u="none" strike="noStrike" cap="none" normalizeH="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010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6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E44F5B4-AB9D-4371-9502-C341F4DED732}"/>
              </a:ext>
            </a:extLst>
          </p:cNvPr>
          <p:cNvSpPr/>
          <p:nvPr/>
        </p:nvSpPr>
        <p:spPr>
          <a:xfrm>
            <a:off x="635266" y="1275463"/>
            <a:ext cx="3882302" cy="4632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B7ECF95-A3A2-419D-91D0-9F422BC14E7F}"/>
              </a:ext>
            </a:extLst>
          </p:cNvPr>
          <p:cNvSpPr/>
          <p:nvPr/>
        </p:nvSpPr>
        <p:spPr>
          <a:xfrm>
            <a:off x="5386036" y="1275463"/>
            <a:ext cx="3882302" cy="4632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81B0CB-F49A-462C-ACF0-BDCC7513F329}"/>
              </a:ext>
            </a:extLst>
          </p:cNvPr>
          <p:cNvSpPr/>
          <p:nvPr/>
        </p:nvSpPr>
        <p:spPr>
          <a:xfrm>
            <a:off x="785717" y="5371415"/>
            <a:ext cx="3581400" cy="2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057A2BE-FF77-43E1-BC5D-C64FE61FC84D}"/>
              </a:ext>
            </a:extLst>
          </p:cNvPr>
          <p:cNvSpPr/>
          <p:nvPr/>
        </p:nvSpPr>
        <p:spPr>
          <a:xfrm>
            <a:off x="5536487" y="5372969"/>
            <a:ext cx="3581400" cy="2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ABB82-C813-4E14-B4A3-91E03424321B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D42C-00D8-453D-8844-6987D79E6B02}"/>
              </a:ext>
            </a:extLst>
          </p:cNvPr>
          <p:cNvSpPr txBox="1"/>
          <p:nvPr/>
        </p:nvSpPr>
        <p:spPr>
          <a:xfrm>
            <a:off x="1538291" y="298708"/>
            <a:ext cx="485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A454-9620-44A5-8E8D-1C04CD32A362}"/>
              </a:ext>
            </a:extLst>
          </p:cNvPr>
          <p:cNvSpPr txBox="1"/>
          <p:nvPr/>
        </p:nvSpPr>
        <p:spPr>
          <a:xfrm>
            <a:off x="3243034" y="435905"/>
            <a:ext cx="587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 운동 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워드 클라우드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경쟁사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45527E4-202E-4A7A-B9BF-22ED3DF2B654}"/>
              </a:ext>
            </a:extLst>
          </p:cNvPr>
          <p:cNvSpPr/>
          <p:nvPr/>
        </p:nvSpPr>
        <p:spPr>
          <a:xfrm>
            <a:off x="4754946" y="3571120"/>
            <a:ext cx="396108" cy="435634"/>
          </a:xfrm>
          <a:prstGeom prst="rightArrow">
            <a:avLst>
              <a:gd name="adj1" fmla="val 50000"/>
              <a:gd name="adj2" fmla="val 57038"/>
            </a:avLst>
          </a:prstGeom>
          <a:solidFill>
            <a:srgbClr val="30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48C96-FE11-4A7E-A313-1678BBE48C52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- 14 -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577858-3F80-4141-AD02-BDDB213BE5E4}"/>
              </a:ext>
            </a:extLst>
          </p:cNvPr>
          <p:cNvSpPr/>
          <p:nvPr/>
        </p:nvSpPr>
        <p:spPr>
          <a:xfrm>
            <a:off x="1884816" y="1132576"/>
            <a:ext cx="1308283" cy="293009"/>
          </a:xfrm>
          <a:prstGeom prst="rect">
            <a:avLst/>
          </a:prstGeom>
          <a:solidFill>
            <a:srgbClr val="30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D30A-F3DD-4191-8095-D8A0FC1D0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22" y="3537636"/>
            <a:ext cx="2990122" cy="150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124A86C-BF4A-4B46-AC2C-DDBA674B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22" y="1624861"/>
            <a:ext cx="2990122" cy="14950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209CD4-A755-4A7E-9FAB-F02A6CA35EA4}"/>
              </a:ext>
            </a:extLst>
          </p:cNvPr>
          <p:cNvSpPr txBox="1"/>
          <p:nvPr/>
        </p:nvSpPr>
        <p:spPr>
          <a:xfrm>
            <a:off x="1973486" y="1120100"/>
            <a:ext cx="11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댓글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50059-0AC5-4C40-9367-5C25D6FA5064}"/>
              </a:ext>
            </a:extLst>
          </p:cNvPr>
          <p:cNvSpPr txBox="1"/>
          <p:nvPr/>
        </p:nvSpPr>
        <p:spPr>
          <a:xfrm>
            <a:off x="1579356" y="5060383"/>
            <a:ext cx="1905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2019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47716B-DC7B-4173-BCB7-E76EAC206383}"/>
              </a:ext>
            </a:extLst>
          </p:cNvPr>
          <p:cNvSpPr txBox="1"/>
          <p:nvPr/>
        </p:nvSpPr>
        <p:spPr>
          <a:xfrm>
            <a:off x="1899016" y="3135394"/>
            <a:ext cx="1266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2018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FEC8F-4CD3-49B3-A5A0-01E8A5439ABC}"/>
              </a:ext>
            </a:extLst>
          </p:cNvPr>
          <p:cNvSpPr txBox="1"/>
          <p:nvPr/>
        </p:nvSpPr>
        <p:spPr>
          <a:xfrm>
            <a:off x="916247" y="5320772"/>
            <a:ext cx="333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및 행사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소비자 관심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2F0447-85C9-4626-A31B-EF78F9A17EB4}"/>
              </a:ext>
            </a:extLst>
          </p:cNvPr>
          <p:cNvSpPr txBox="1"/>
          <p:nvPr/>
        </p:nvSpPr>
        <p:spPr>
          <a:xfrm>
            <a:off x="679602" y="5607693"/>
            <a:ext cx="3793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자켓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셔츠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바지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감사와 같은 키워드 도출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2AA877-0DD4-497A-B412-84103BE79202}"/>
              </a:ext>
            </a:extLst>
          </p:cNvPr>
          <p:cNvSpPr/>
          <p:nvPr/>
        </p:nvSpPr>
        <p:spPr>
          <a:xfrm>
            <a:off x="6655322" y="1143683"/>
            <a:ext cx="1308283" cy="293009"/>
          </a:xfrm>
          <a:prstGeom prst="rect">
            <a:avLst/>
          </a:prstGeom>
          <a:solidFill>
            <a:srgbClr val="30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44388-2245-48BF-BB08-4925F284EBE8}"/>
              </a:ext>
            </a:extLst>
          </p:cNvPr>
          <p:cNvSpPr txBox="1"/>
          <p:nvPr/>
        </p:nvSpPr>
        <p:spPr>
          <a:xfrm>
            <a:off x="6356736" y="5070494"/>
            <a:ext cx="1905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2019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F4ECE8-4B3D-4FB4-8A3C-45B0CBFBA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03" y="1650788"/>
            <a:ext cx="2990121" cy="14950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F10DDB-1585-4059-8227-426DF2B18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03" y="3554417"/>
            <a:ext cx="2990121" cy="14950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F471BD-5D36-43D6-9AB2-F3BF5D5404EC}"/>
              </a:ext>
            </a:extLst>
          </p:cNvPr>
          <p:cNvSpPr txBox="1"/>
          <p:nvPr/>
        </p:nvSpPr>
        <p:spPr>
          <a:xfrm>
            <a:off x="6743993" y="1132683"/>
            <a:ext cx="113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2E103-7605-48E6-9BF8-2356EB5BFB96}"/>
              </a:ext>
            </a:extLst>
          </p:cNvPr>
          <p:cNvSpPr txBox="1"/>
          <p:nvPr/>
        </p:nvSpPr>
        <p:spPr>
          <a:xfrm>
            <a:off x="6676396" y="3172009"/>
            <a:ext cx="1266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2018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C1135-5612-4FBE-8DF4-7F9BC0E358A9}"/>
              </a:ext>
            </a:extLst>
          </p:cNvPr>
          <p:cNvSpPr txBox="1"/>
          <p:nvPr/>
        </p:nvSpPr>
        <p:spPr>
          <a:xfrm>
            <a:off x="5814402" y="5325293"/>
            <a:ext cx="309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 니즈에 부합하는 키워드로 홍보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E9F6DC-C34A-4F21-946F-F2D3AFD909F4}"/>
              </a:ext>
            </a:extLst>
          </p:cNvPr>
          <p:cNvSpPr txBox="1"/>
          <p:nvPr/>
        </p:nvSpPr>
        <p:spPr>
          <a:xfrm>
            <a:off x="5430372" y="5615200"/>
            <a:ext cx="3793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가격 등과 같은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관련과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키워드 도출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757C12-3E2D-4178-932B-542DF89C0B7A}"/>
              </a:ext>
            </a:extLst>
          </p:cNvPr>
          <p:cNvSpPr txBox="1"/>
          <p:nvPr/>
        </p:nvSpPr>
        <p:spPr>
          <a:xfrm>
            <a:off x="1658962" y="6084615"/>
            <a:ext cx="658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타사 전략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소비자의  니즈에 부합하는 광고 마케팅 전략을 취함</a:t>
            </a:r>
          </a:p>
        </p:txBody>
      </p:sp>
    </p:spTree>
    <p:extLst>
      <p:ext uri="{BB962C8B-B14F-4D97-AF65-F5344CB8AC3E}">
        <p14:creationId xmlns:p14="http://schemas.microsoft.com/office/powerpoint/2010/main" val="226757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CABB82-C813-4E14-B4A3-91E03424321B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D42C-00D8-453D-8844-6987D79E6B02}"/>
              </a:ext>
            </a:extLst>
          </p:cNvPr>
          <p:cNvSpPr txBox="1"/>
          <p:nvPr/>
        </p:nvSpPr>
        <p:spPr>
          <a:xfrm>
            <a:off x="1538291" y="298708"/>
            <a:ext cx="485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CA454-9620-44A5-8E8D-1C04CD32A362}"/>
              </a:ext>
            </a:extLst>
          </p:cNvPr>
          <p:cNvSpPr txBox="1"/>
          <p:nvPr/>
        </p:nvSpPr>
        <p:spPr>
          <a:xfrm>
            <a:off x="3243035" y="435905"/>
            <a:ext cx="535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 운동 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워드 클라우드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경쟁사 분석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648C96-FE11-4A7E-A313-1678BBE48C52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- 15 -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6D97E73-E86E-4F2B-88C1-12B8A82CA5D2}"/>
              </a:ext>
            </a:extLst>
          </p:cNvPr>
          <p:cNvSpPr/>
          <p:nvPr/>
        </p:nvSpPr>
        <p:spPr>
          <a:xfrm>
            <a:off x="635266" y="1275463"/>
            <a:ext cx="3882302" cy="4632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577858-3F80-4141-AD02-BDDB213BE5E4}"/>
              </a:ext>
            </a:extLst>
          </p:cNvPr>
          <p:cNvSpPr/>
          <p:nvPr/>
        </p:nvSpPr>
        <p:spPr>
          <a:xfrm>
            <a:off x="1884816" y="1132576"/>
            <a:ext cx="1308283" cy="293009"/>
          </a:xfrm>
          <a:prstGeom prst="rect">
            <a:avLst/>
          </a:prstGeom>
          <a:solidFill>
            <a:srgbClr val="30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09CD4-A755-4A7E-9FAB-F02A6CA35EA4}"/>
              </a:ext>
            </a:extLst>
          </p:cNvPr>
          <p:cNvSpPr txBox="1"/>
          <p:nvPr/>
        </p:nvSpPr>
        <p:spPr>
          <a:xfrm>
            <a:off x="1973486" y="1120100"/>
            <a:ext cx="11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댓글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41FCB-4E4C-4D26-A1BA-88706209669B}"/>
              </a:ext>
            </a:extLst>
          </p:cNvPr>
          <p:cNvSpPr/>
          <p:nvPr/>
        </p:nvSpPr>
        <p:spPr>
          <a:xfrm>
            <a:off x="785717" y="5371415"/>
            <a:ext cx="3581400" cy="2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FEC8F-4CD3-49B3-A5A0-01E8A5439ABC}"/>
              </a:ext>
            </a:extLst>
          </p:cNvPr>
          <p:cNvSpPr txBox="1"/>
          <p:nvPr/>
        </p:nvSpPr>
        <p:spPr>
          <a:xfrm>
            <a:off x="1030548" y="5328392"/>
            <a:ext cx="309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유니클로의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제품에 관심도 하락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2F0447-85C9-4626-A31B-EF78F9A17EB4}"/>
              </a:ext>
            </a:extLst>
          </p:cNvPr>
          <p:cNvSpPr txBox="1"/>
          <p:nvPr/>
        </p:nvSpPr>
        <p:spPr>
          <a:xfrm>
            <a:off x="679602" y="5602977"/>
            <a:ext cx="3793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불매운동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일본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직접적인 일본 기업명 언급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F318135-6F91-4FFA-B968-27649E6F3EC5}"/>
              </a:ext>
            </a:extLst>
          </p:cNvPr>
          <p:cNvSpPr/>
          <p:nvPr/>
        </p:nvSpPr>
        <p:spPr>
          <a:xfrm>
            <a:off x="5386036" y="1275463"/>
            <a:ext cx="3882302" cy="46324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ㅎ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39D9CA-EBC8-4645-9281-E8904A4E92E2}"/>
              </a:ext>
            </a:extLst>
          </p:cNvPr>
          <p:cNvSpPr/>
          <p:nvPr/>
        </p:nvSpPr>
        <p:spPr>
          <a:xfrm>
            <a:off x="5536487" y="5372969"/>
            <a:ext cx="3581400" cy="221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2AA877-0DD4-497A-B412-84103BE79202}"/>
              </a:ext>
            </a:extLst>
          </p:cNvPr>
          <p:cNvSpPr/>
          <p:nvPr/>
        </p:nvSpPr>
        <p:spPr>
          <a:xfrm>
            <a:off x="6655322" y="1143683"/>
            <a:ext cx="1308283" cy="293009"/>
          </a:xfrm>
          <a:prstGeom prst="rect">
            <a:avLst/>
          </a:prstGeom>
          <a:solidFill>
            <a:srgbClr val="305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471BD-5D36-43D6-9AB2-F3BF5D5404EC}"/>
              </a:ext>
            </a:extLst>
          </p:cNvPr>
          <p:cNvSpPr txBox="1"/>
          <p:nvPr/>
        </p:nvSpPr>
        <p:spPr>
          <a:xfrm>
            <a:off x="6743993" y="1132683"/>
            <a:ext cx="113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C1135-5612-4FBE-8DF4-7F9BC0E358A9}"/>
              </a:ext>
            </a:extLst>
          </p:cNvPr>
          <p:cNvSpPr txBox="1"/>
          <p:nvPr/>
        </p:nvSpPr>
        <p:spPr>
          <a:xfrm>
            <a:off x="5814402" y="5320213"/>
            <a:ext cx="309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불매운동으로 인한 광고 효가 미미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E9F6DC-C34A-4F21-946F-F2D3AFD909F4}"/>
              </a:ext>
            </a:extLst>
          </p:cNvPr>
          <p:cNvSpPr txBox="1"/>
          <p:nvPr/>
        </p:nvSpPr>
        <p:spPr>
          <a:xfrm>
            <a:off x="5430372" y="5610483"/>
            <a:ext cx="3793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불매운동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수출 규제와 같은 키워드 도출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F53942-E596-4519-948B-77D4847E4AE7}"/>
              </a:ext>
            </a:extLst>
          </p:cNvPr>
          <p:cNvSpPr txBox="1"/>
          <p:nvPr/>
        </p:nvSpPr>
        <p:spPr>
          <a:xfrm>
            <a:off x="6365818" y="5080676"/>
            <a:ext cx="1905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75502D-6F46-4DBA-BBA1-7928286134D3}"/>
              </a:ext>
            </a:extLst>
          </p:cNvPr>
          <p:cNvSpPr txBox="1"/>
          <p:nvPr/>
        </p:nvSpPr>
        <p:spPr>
          <a:xfrm>
            <a:off x="6685478" y="3155687"/>
            <a:ext cx="1266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2019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ED7C421-3340-4C00-AC8C-41AF9F69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84" y="1639942"/>
            <a:ext cx="2990123" cy="1495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5843003-2B20-4D9E-9B5C-6B356CE6D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84" y="3559928"/>
            <a:ext cx="2990123" cy="1495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93F9FD2-CC82-412D-8243-626552679123}"/>
              </a:ext>
            </a:extLst>
          </p:cNvPr>
          <p:cNvSpPr txBox="1"/>
          <p:nvPr/>
        </p:nvSpPr>
        <p:spPr>
          <a:xfrm>
            <a:off x="1583828" y="5066685"/>
            <a:ext cx="1905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7C819-357E-4AD9-8F58-B92EE1E30BA2}"/>
              </a:ext>
            </a:extLst>
          </p:cNvPr>
          <p:cNvSpPr txBox="1"/>
          <p:nvPr/>
        </p:nvSpPr>
        <p:spPr>
          <a:xfrm>
            <a:off x="1903488" y="3141696"/>
            <a:ext cx="1266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2019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7F0A353-561C-473E-9980-2F5D0EB01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7" y="3540987"/>
            <a:ext cx="2981177" cy="1495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181D724-943E-4C07-A085-6B9E38FBE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7" y="1640028"/>
            <a:ext cx="2981177" cy="1495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B9194D0-37AA-4971-8D9D-26F59EBD6C37}"/>
              </a:ext>
            </a:extLst>
          </p:cNvPr>
          <p:cNvSpPr txBox="1"/>
          <p:nvPr/>
        </p:nvSpPr>
        <p:spPr>
          <a:xfrm>
            <a:off x="1866810" y="6084615"/>
            <a:ext cx="617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브랜드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점유율 상승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증대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이뤄낼 기회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2A724E6-A57C-4955-A3C4-A9B981FFA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82" y="5960966"/>
            <a:ext cx="707638" cy="7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3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852FDD-3E60-46C9-AD38-21CE750212D1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C0545-8EE8-4664-ACEC-33B55312FAB7}"/>
              </a:ext>
            </a:extLst>
          </p:cNvPr>
          <p:cNvSpPr txBox="1"/>
          <p:nvPr/>
        </p:nvSpPr>
        <p:spPr>
          <a:xfrm>
            <a:off x="1538291" y="298708"/>
            <a:ext cx="485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E3545-FCA1-4C3D-BEA4-32264770216C}"/>
              </a:ext>
            </a:extLst>
          </p:cNvPr>
          <p:cNvSpPr/>
          <p:nvPr/>
        </p:nvSpPr>
        <p:spPr>
          <a:xfrm>
            <a:off x="212035" y="5836979"/>
            <a:ext cx="9488556" cy="645307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BB4DB-4DAE-4E5F-BE6C-C7A32B249B3E}"/>
              </a:ext>
            </a:extLst>
          </p:cNvPr>
          <p:cNvSpPr txBox="1"/>
          <p:nvPr/>
        </p:nvSpPr>
        <p:spPr>
          <a:xfrm>
            <a:off x="722430" y="5959577"/>
            <a:ext cx="846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홍보대사 선정과 캠페인 활동을 앞세운 마케팅 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11311-8AAD-429E-B2FA-DAF99F63E1F5}"/>
              </a:ext>
            </a:extLst>
          </p:cNvPr>
          <p:cNvSpPr txBox="1"/>
          <p:nvPr/>
        </p:nvSpPr>
        <p:spPr>
          <a:xfrm>
            <a:off x="3243035" y="435905"/>
            <a:ext cx="57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 운동 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 분석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통한 경쟁사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7BE5F-143D-4BC8-9314-A08312957B54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- 16 - 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6CAB82F-E22D-43E6-9E18-30A7016C726F}"/>
              </a:ext>
            </a:extLst>
          </p:cNvPr>
          <p:cNvSpPr/>
          <p:nvPr/>
        </p:nvSpPr>
        <p:spPr>
          <a:xfrm>
            <a:off x="507826" y="1161811"/>
            <a:ext cx="4233979" cy="4438889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476279-DE31-433D-90D8-4778E80F1380}"/>
              </a:ext>
            </a:extLst>
          </p:cNvPr>
          <p:cNvGrpSpPr/>
          <p:nvPr/>
        </p:nvGrpSpPr>
        <p:grpSpPr>
          <a:xfrm>
            <a:off x="619407" y="1008260"/>
            <a:ext cx="4010816" cy="4271262"/>
            <a:chOff x="596347" y="1020960"/>
            <a:chExt cx="4010816" cy="427126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DAEA67-B55A-46D6-A9AE-F820F3CFE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72"/>
            <a:stretch/>
          </p:blipFill>
          <p:spPr>
            <a:xfrm>
              <a:off x="666302" y="1482209"/>
              <a:ext cx="3862807" cy="277173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CD310C9-E276-4021-A342-2B51BE0AB293}"/>
                </a:ext>
              </a:extLst>
            </p:cNvPr>
            <p:cNvSpPr/>
            <p:nvPr/>
          </p:nvSpPr>
          <p:spPr>
            <a:xfrm>
              <a:off x="2310924" y="1922802"/>
              <a:ext cx="285750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DF0772-3918-4089-91F7-8203AABC715A}"/>
                </a:ext>
              </a:extLst>
            </p:cNvPr>
            <p:cNvSpPr/>
            <p:nvPr/>
          </p:nvSpPr>
          <p:spPr>
            <a:xfrm>
              <a:off x="2217262" y="2133505"/>
              <a:ext cx="374650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DE5D36F-24EF-475E-B75E-B6775BF43C83}"/>
                </a:ext>
              </a:extLst>
            </p:cNvPr>
            <p:cNvGrpSpPr/>
            <p:nvPr/>
          </p:nvGrpSpPr>
          <p:grpSpPr>
            <a:xfrm rot="19029380">
              <a:off x="1810831" y="2605168"/>
              <a:ext cx="1072069" cy="1072069"/>
              <a:chOff x="4953000" y="3683088"/>
              <a:chExt cx="1656554" cy="1656554"/>
            </a:xfrm>
          </p:grpSpPr>
          <p:sp>
            <p:nvSpPr>
              <p:cNvPr id="7" name="눈물 방울 6">
                <a:extLst>
                  <a:ext uri="{FF2B5EF4-FFF2-40B4-BE49-F238E27FC236}">
                    <a16:creationId xmlns:a16="http://schemas.microsoft.com/office/drawing/2014/main" id="{642DEA90-409E-40F1-ACD1-09275892914D}"/>
                  </a:ext>
                </a:extLst>
              </p:cNvPr>
              <p:cNvSpPr/>
              <p:nvPr/>
            </p:nvSpPr>
            <p:spPr>
              <a:xfrm>
                <a:off x="4953000" y="3683088"/>
                <a:ext cx="1656554" cy="1656554"/>
              </a:xfrm>
              <a:prstGeom prst="teardrop">
                <a:avLst/>
              </a:prstGeom>
              <a:solidFill>
                <a:srgbClr val="1A3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8526D8D-5BD0-4EA7-AA4B-2F83AFBA84AB}"/>
                  </a:ext>
                </a:extLst>
              </p:cNvPr>
              <p:cNvSpPr/>
              <p:nvPr/>
            </p:nvSpPr>
            <p:spPr>
              <a:xfrm>
                <a:off x="5029200" y="3759288"/>
                <a:ext cx="1504154" cy="1504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20607-108D-487D-A2B7-92C7858F6548}"/>
                </a:ext>
              </a:extLst>
            </p:cNvPr>
            <p:cNvSpPr txBox="1"/>
            <p:nvPr/>
          </p:nvSpPr>
          <p:spPr>
            <a:xfrm>
              <a:off x="1832236" y="2914341"/>
              <a:ext cx="10354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로저 </a:t>
              </a:r>
              <a:r>
                <a:rPr lang="ko-KR" altLang="en-US" sz="105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페더러</a:t>
              </a:r>
              <a:endPara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AA1320-B8FA-4D5A-9C6D-19726E9F6B3E}"/>
                </a:ext>
              </a:extLst>
            </p:cNvPr>
            <p:cNvSpPr txBox="1"/>
            <p:nvPr/>
          </p:nvSpPr>
          <p:spPr>
            <a:xfrm>
              <a:off x="1797391" y="3109867"/>
              <a:ext cx="11051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황제 홍보대사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692E3A-B28C-423B-AD09-8FB79CE78FC4}"/>
                </a:ext>
              </a:extLst>
            </p:cNvPr>
            <p:cNvSpPr txBox="1"/>
            <p:nvPr/>
          </p:nvSpPr>
          <p:spPr>
            <a:xfrm>
              <a:off x="1078499" y="4650407"/>
              <a:ext cx="3147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로저 </a:t>
              </a:r>
              <a:r>
                <a:rPr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페더러를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홍보대사로 선정 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533A2C-D631-4F3D-939A-7768CBEA5C43}"/>
                </a:ext>
              </a:extLst>
            </p:cNvPr>
            <p:cNvSpPr txBox="1"/>
            <p:nvPr/>
          </p:nvSpPr>
          <p:spPr>
            <a:xfrm>
              <a:off x="596347" y="4953668"/>
              <a:ext cx="4010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인플루언서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마케팅 효과로 소비 심리 자극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E1F3DE-5E72-41A0-8055-4085E8D0AFD6}"/>
                </a:ext>
              </a:extLst>
            </p:cNvPr>
            <p:cNvSpPr txBox="1"/>
            <p:nvPr/>
          </p:nvSpPr>
          <p:spPr>
            <a:xfrm>
              <a:off x="1666738" y="1020960"/>
              <a:ext cx="18503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2018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하반기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92CAECA-3D2F-4AD6-8A55-0CFA262C51DC}"/>
              </a:ext>
            </a:extLst>
          </p:cNvPr>
          <p:cNvSpPr/>
          <p:nvPr/>
        </p:nvSpPr>
        <p:spPr>
          <a:xfrm>
            <a:off x="5171171" y="1161810"/>
            <a:ext cx="4233979" cy="4438889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F93EA8-929C-4014-BE0B-4C665544598E}"/>
              </a:ext>
            </a:extLst>
          </p:cNvPr>
          <p:cNvGrpSpPr/>
          <p:nvPr/>
        </p:nvGrpSpPr>
        <p:grpSpPr>
          <a:xfrm>
            <a:off x="5282752" y="1018006"/>
            <a:ext cx="4010816" cy="4261516"/>
            <a:chOff x="5173183" y="1030706"/>
            <a:chExt cx="4010816" cy="426151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CBBE84B-E196-4067-89C6-1E106B2B3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72"/>
            <a:stretch/>
          </p:blipFill>
          <p:spPr>
            <a:xfrm>
              <a:off x="5217204" y="1482209"/>
              <a:ext cx="3862807" cy="277173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74F19D-2517-4000-9AE5-E331B7E9B39D}"/>
                </a:ext>
              </a:extLst>
            </p:cNvPr>
            <p:cNvSpPr/>
            <p:nvPr/>
          </p:nvSpPr>
          <p:spPr>
            <a:xfrm>
              <a:off x="7055844" y="2136923"/>
              <a:ext cx="457200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DB0C6DB-1DAF-47F7-A158-C852A406BC80}"/>
                </a:ext>
              </a:extLst>
            </p:cNvPr>
            <p:cNvSpPr/>
            <p:nvPr/>
          </p:nvSpPr>
          <p:spPr>
            <a:xfrm>
              <a:off x="7147380" y="1923043"/>
              <a:ext cx="360902" cy="133351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465107A-9EF8-4BE8-BB8A-EF0BC398CE9B}"/>
                </a:ext>
              </a:extLst>
            </p:cNvPr>
            <p:cNvGrpSpPr/>
            <p:nvPr/>
          </p:nvGrpSpPr>
          <p:grpSpPr>
            <a:xfrm rot="19029380">
              <a:off x="6626922" y="2618537"/>
              <a:ext cx="1072069" cy="1072069"/>
              <a:chOff x="4953000" y="3683088"/>
              <a:chExt cx="1656554" cy="1656554"/>
            </a:xfrm>
          </p:grpSpPr>
          <p:sp>
            <p:nvSpPr>
              <p:cNvPr id="31" name="눈물 방울 30">
                <a:extLst>
                  <a:ext uri="{FF2B5EF4-FFF2-40B4-BE49-F238E27FC236}">
                    <a16:creationId xmlns:a16="http://schemas.microsoft.com/office/drawing/2014/main" id="{726E2DB9-3B95-40F9-A7E7-E344ACCF2D62}"/>
                  </a:ext>
                </a:extLst>
              </p:cNvPr>
              <p:cNvSpPr/>
              <p:nvPr/>
            </p:nvSpPr>
            <p:spPr>
              <a:xfrm>
                <a:off x="4953000" y="3683088"/>
                <a:ext cx="1656554" cy="1656554"/>
              </a:xfrm>
              <a:prstGeom prst="teardrop">
                <a:avLst/>
              </a:prstGeom>
              <a:solidFill>
                <a:srgbClr val="1A3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8BB9053-12A1-45FC-BA49-F9CE0016F22D}"/>
                  </a:ext>
                </a:extLst>
              </p:cNvPr>
              <p:cNvSpPr/>
              <p:nvPr/>
            </p:nvSpPr>
            <p:spPr>
              <a:xfrm>
                <a:off x="5029200" y="3759288"/>
                <a:ext cx="1504154" cy="15041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F2BA92-E174-4207-8A39-DBFBF4A297DA}"/>
                </a:ext>
              </a:extLst>
            </p:cNvPr>
            <p:cNvSpPr txBox="1"/>
            <p:nvPr/>
          </p:nvSpPr>
          <p:spPr>
            <a:xfrm>
              <a:off x="6635075" y="2937318"/>
              <a:ext cx="10354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캠페인 지원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3E7426-AF4F-46B2-924E-7F5F62BE3415}"/>
                </a:ext>
              </a:extLst>
            </p:cNvPr>
            <p:cNvSpPr txBox="1"/>
            <p:nvPr/>
          </p:nvSpPr>
          <p:spPr>
            <a:xfrm>
              <a:off x="6600230" y="3159348"/>
              <a:ext cx="11051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어린이 재단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6E0C78-A388-4082-B41B-9718AACC16A8}"/>
                </a:ext>
              </a:extLst>
            </p:cNvPr>
            <p:cNvSpPr txBox="1"/>
            <p:nvPr/>
          </p:nvSpPr>
          <p:spPr>
            <a:xfrm>
              <a:off x="5367150" y="4650407"/>
              <a:ext cx="3560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초록 우산 어린이 재단과 캠페인 진행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D236EC-E008-45AF-B465-317876496CE5}"/>
                </a:ext>
              </a:extLst>
            </p:cNvPr>
            <p:cNvSpPr txBox="1"/>
            <p:nvPr/>
          </p:nvSpPr>
          <p:spPr>
            <a:xfrm>
              <a:off x="5173183" y="4953668"/>
              <a:ext cx="4010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사회적 기업이라는 </a:t>
              </a:r>
              <a:r>
                <a:rPr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브랜드이미지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수립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2FE52A-593F-436F-8B52-8C6E29A6AFB7}"/>
                </a:ext>
              </a:extLst>
            </p:cNvPr>
            <p:cNvSpPr txBox="1"/>
            <p:nvPr/>
          </p:nvSpPr>
          <p:spPr>
            <a:xfrm>
              <a:off x="6359270" y="1030706"/>
              <a:ext cx="18503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2019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상반기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852FDD-3E60-46C9-AD38-21CE750212D1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C0545-8EE8-4664-ACEC-33B55312FAB7}"/>
              </a:ext>
            </a:extLst>
          </p:cNvPr>
          <p:cNvSpPr txBox="1"/>
          <p:nvPr/>
        </p:nvSpPr>
        <p:spPr>
          <a:xfrm>
            <a:off x="1538291" y="298708"/>
            <a:ext cx="485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51685-FF3F-4569-82E4-D8AEC13EA0A4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- 17 -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32C47-65DE-4F19-9E0E-DDAE05B507D0}"/>
              </a:ext>
            </a:extLst>
          </p:cNvPr>
          <p:cNvSpPr txBox="1"/>
          <p:nvPr/>
        </p:nvSpPr>
        <p:spPr>
          <a:xfrm>
            <a:off x="3243035" y="435905"/>
            <a:ext cx="57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 운동 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 분석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통한 경쟁사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8B8C5E8-FCC8-44F1-A33D-455633F78459}"/>
              </a:ext>
            </a:extLst>
          </p:cNvPr>
          <p:cNvSpPr/>
          <p:nvPr/>
        </p:nvSpPr>
        <p:spPr>
          <a:xfrm>
            <a:off x="503558" y="1159997"/>
            <a:ext cx="8783035" cy="4440703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460204-F554-4350-9C54-9EC3DF09FD44}"/>
              </a:ext>
            </a:extLst>
          </p:cNvPr>
          <p:cNvSpPr txBox="1"/>
          <p:nvPr/>
        </p:nvSpPr>
        <p:spPr>
          <a:xfrm>
            <a:off x="4027826" y="1020960"/>
            <a:ext cx="18503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하반기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BB11E-0D90-4986-834F-41D8F25EDF56}"/>
              </a:ext>
            </a:extLst>
          </p:cNvPr>
          <p:cNvSpPr/>
          <p:nvPr/>
        </p:nvSpPr>
        <p:spPr>
          <a:xfrm>
            <a:off x="212035" y="5836979"/>
            <a:ext cx="9488556" cy="645307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5C57EE-4F5A-4926-8F09-4F820D9490B4}"/>
              </a:ext>
            </a:extLst>
          </p:cNvPr>
          <p:cNvSpPr txBox="1"/>
          <p:nvPr/>
        </p:nvSpPr>
        <p:spPr>
          <a:xfrm>
            <a:off x="722430" y="5959577"/>
            <a:ext cx="8461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 분석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경쟁업체의 뉴스를 통한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마케팅이 실패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함을 확인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120AE9-D232-4180-A0D1-3DA03D0FC238}"/>
              </a:ext>
            </a:extLst>
          </p:cNvPr>
          <p:cNvGrpSpPr/>
          <p:nvPr/>
        </p:nvGrpSpPr>
        <p:grpSpPr>
          <a:xfrm>
            <a:off x="760912" y="1481410"/>
            <a:ext cx="4010816" cy="3487331"/>
            <a:chOff x="952441" y="1575313"/>
            <a:chExt cx="3379982" cy="293883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1936DBE-D9BA-4C12-BCE2-45E9F5DE5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53"/>
            <a:stretch/>
          </p:blipFill>
          <p:spPr>
            <a:xfrm>
              <a:off x="952441" y="1575313"/>
              <a:ext cx="3379982" cy="293883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8D4424-691B-4866-8307-6BC1E98305FE}"/>
                </a:ext>
              </a:extLst>
            </p:cNvPr>
            <p:cNvSpPr/>
            <p:nvPr/>
          </p:nvSpPr>
          <p:spPr>
            <a:xfrm>
              <a:off x="2319440" y="2253934"/>
              <a:ext cx="249520" cy="160862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1FDA7D8-FCC2-4B31-ADE5-9215BEF8B2A6}"/>
                </a:ext>
              </a:extLst>
            </p:cNvPr>
            <p:cNvSpPr/>
            <p:nvPr/>
          </p:nvSpPr>
          <p:spPr>
            <a:xfrm>
              <a:off x="2322182" y="2492142"/>
              <a:ext cx="249520" cy="160862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94C668B-3C6F-41E3-B90D-53E97DCD9504}"/>
                </a:ext>
              </a:extLst>
            </p:cNvPr>
            <p:cNvSpPr/>
            <p:nvPr/>
          </p:nvSpPr>
          <p:spPr>
            <a:xfrm>
              <a:off x="2091857" y="1784457"/>
              <a:ext cx="477104" cy="160862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E6CAEF-143D-439F-AEF1-B10775245797}"/>
                </a:ext>
              </a:extLst>
            </p:cNvPr>
            <p:cNvSpPr/>
            <p:nvPr/>
          </p:nvSpPr>
          <p:spPr>
            <a:xfrm>
              <a:off x="2115665" y="4353284"/>
              <a:ext cx="477104" cy="160862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7EAA30E-52BC-4B03-880E-578141A123A1}"/>
              </a:ext>
            </a:extLst>
          </p:cNvPr>
          <p:cNvSpPr txBox="1"/>
          <p:nvPr/>
        </p:nvSpPr>
        <p:spPr>
          <a:xfrm>
            <a:off x="856369" y="5061041"/>
            <a:ext cx="378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대구매장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불매운동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 시위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탑텐</a:t>
            </a:r>
            <a:r>
              <a:rPr lang="en-US" altLang="ko-KR" sz="9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국내기업</a:t>
            </a:r>
            <a:r>
              <a: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대체 브랜드로 급부상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8214FD-2173-414D-A51F-4922955E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99" y="1464459"/>
            <a:ext cx="3608615" cy="12648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BC24BC-3065-405C-A4DA-497DB877D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99" y="2769185"/>
            <a:ext cx="3608615" cy="1044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55B39D1-0D00-40B7-B0BD-BFF2E08D3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31" y="3853697"/>
            <a:ext cx="3598350" cy="1165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8B5276-0741-42AB-B4CE-EA48B26A15FA}"/>
              </a:ext>
            </a:extLst>
          </p:cNvPr>
          <p:cNvSpPr txBox="1"/>
          <p:nvPr/>
        </p:nvSpPr>
        <p:spPr>
          <a:xfrm>
            <a:off x="5282934" y="5087545"/>
            <a:ext cx="382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여전히 뉴스를 통한 광고 진행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C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불매운동으로 인해 기사 매체통한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마케팅 효과 하락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43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65CE6E1-C087-4A43-8300-5C403D20F38E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7122C6-3C0F-45CE-9A55-AA5DAB7FE1E4}"/>
              </a:ext>
            </a:extLst>
          </p:cNvPr>
          <p:cNvSpPr txBox="1"/>
          <p:nvPr/>
        </p:nvSpPr>
        <p:spPr>
          <a:xfrm>
            <a:off x="1538292" y="298708"/>
            <a:ext cx="170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D4C11-E975-4080-B25E-971980015102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- 18 -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B1462-E09F-4924-A2DF-2DBCF859F55C}"/>
              </a:ext>
            </a:extLst>
          </p:cNvPr>
          <p:cNvSpPr txBox="1"/>
          <p:nvPr/>
        </p:nvSpPr>
        <p:spPr>
          <a:xfrm>
            <a:off x="3243035" y="435905"/>
            <a:ext cx="57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불매 운동 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 분석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통한 경쟁사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64BB313-1479-4047-B66C-70A3E2758AB7}"/>
              </a:ext>
            </a:extLst>
          </p:cNvPr>
          <p:cNvSpPr/>
          <p:nvPr/>
        </p:nvSpPr>
        <p:spPr>
          <a:xfrm>
            <a:off x="503558" y="1159997"/>
            <a:ext cx="8783035" cy="4440703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22FC86-F373-4419-8CA6-BA296BE06C48}"/>
              </a:ext>
            </a:extLst>
          </p:cNvPr>
          <p:cNvSpPr txBox="1"/>
          <p:nvPr/>
        </p:nvSpPr>
        <p:spPr>
          <a:xfrm>
            <a:off x="4027826" y="1020960"/>
            <a:ext cx="18503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상반기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211022-939F-400C-AF70-B522638F1240}"/>
              </a:ext>
            </a:extLst>
          </p:cNvPr>
          <p:cNvGrpSpPr/>
          <p:nvPr/>
        </p:nvGrpSpPr>
        <p:grpSpPr>
          <a:xfrm>
            <a:off x="739065" y="1491311"/>
            <a:ext cx="3955543" cy="3487332"/>
            <a:chOff x="1174761" y="1697196"/>
            <a:chExt cx="2935326" cy="258789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95F536D-A10D-44FC-897C-A91EE0410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17"/>
            <a:stretch/>
          </p:blipFill>
          <p:spPr>
            <a:xfrm>
              <a:off x="1174761" y="1697196"/>
              <a:ext cx="2935326" cy="258789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757ED6-4369-42DB-AD64-2CFD85C6FB21}"/>
                </a:ext>
              </a:extLst>
            </p:cNvPr>
            <p:cNvSpPr/>
            <p:nvPr/>
          </p:nvSpPr>
          <p:spPr>
            <a:xfrm>
              <a:off x="2386203" y="2894226"/>
              <a:ext cx="216695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0C2E74-1C14-47F1-9C2B-E90DEBFEB823}"/>
                </a:ext>
              </a:extLst>
            </p:cNvPr>
            <p:cNvSpPr/>
            <p:nvPr/>
          </p:nvSpPr>
          <p:spPr>
            <a:xfrm>
              <a:off x="2386205" y="1879259"/>
              <a:ext cx="216695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0B5DDE-F5E8-4DA6-8ABE-40AFBB424577}"/>
                </a:ext>
              </a:extLst>
            </p:cNvPr>
            <p:cNvSpPr/>
            <p:nvPr/>
          </p:nvSpPr>
          <p:spPr>
            <a:xfrm>
              <a:off x="2386207" y="2083545"/>
              <a:ext cx="216695" cy="139700"/>
            </a:xfrm>
            <a:prstGeom prst="rect">
              <a:avLst/>
            </a:prstGeom>
            <a:solidFill>
              <a:srgbClr val="1A3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E35A09-1E63-412D-91A9-FBA66EF7BBED}"/>
              </a:ext>
            </a:extLst>
          </p:cNvPr>
          <p:cNvSpPr txBox="1"/>
          <p:nvPr/>
        </p:nvSpPr>
        <p:spPr>
          <a:xfrm>
            <a:off x="684094" y="5061041"/>
            <a:ext cx="401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전망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 운동의 여파에 대한 관심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오랜 시간이 지난 현재에도 불매운동은 지속됨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9B8B6B-4544-4401-8D72-B73CEF95D70B}"/>
              </a:ext>
            </a:extLst>
          </p:cNvPr>
          <p:cNvSpPr/>
          <p:nvPr/>
        </p:nvSpPr>
        <p:spPr>
          <a:xfrm>
            <a:off x="212035" y="5836979"/>
            <a:ext cx="9488556" cy="645307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F2A14B-0476-45D6-8E02-20ABC38F4548}"/>
              </a:ext>
            </a:extLst>
          </p:cNvPr>
          <p:cNvSpPr txBox="1"/>
          <p:nvPr/>
        </p:nvSpPr>
        <p:spPr>
          <a:xfrm>
            <a:off x="722430" y="5921477"/>
            <a:ext cx="846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 분석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기업의 매출 확대 기회는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진행형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1D17DF-C311-4076-A900-480CD89B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79" y="1657719"/>
            <a:ext cx="3598349" cy="661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0DCE351-E387-4989-91E5-39554C9D5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78" y="2369395"/>
            <a:ext cx="3598350" cy="531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AC9B345-F483-4CB0-A6BE-8962195D7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81"/>
          <a:stretch/>
        </p:blipFill>
        <p:spPr>
          <a:xfrm>
            <a:off x="5353246" y="2950884"/>
            <a:ext cx="3608615" cy="18796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DDBEA1-1408-4726-8A08-D0F36AB64118}"/>
              </a:ext>
            </a:extLst>
          </p:cNvPr>
          <p:cNvSpPr txBox="1"/>
          <p:nvPr/>
        </p:nvSpPr>
        <p:spPr>
          <a:xfrm>
            <a:off x="5243179" y="5026668"/>
            <a:ext cx="382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홀리데이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위크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광고 진행 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C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불매운동으로 인해 이슈의 빈도가 낮음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4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35BAC-C9F2-4ABC-BEBD-C949F2DCFCD9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13EAF-BE21-4DFC-B6B1-0E3743D7508E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A2FC65-96E6-4855-B835-5B98DC70C5A7}"/>
              </a:ext>
            </a:extLst>
          </p:cNvPr>
          <p:cNvSpPr/>
          <p:nvPr/>
        </p:nvSpPr>
        <p:spPr>
          <a:xfrm>
            <a:off x="9313668" y="5675844"/>
            <a:ext cx="143510" cy="703936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E05FF-533C-456D-A78C-EBCDB9A1FA8E}"/>
              </a:ext>
            </a:extLst>
          </p:cNvPr>
          <p:cNvSpPr txBox="1"/>
          <p:nvPr/>
        </p:nvSpPr>
        <p:spPr>
          <a:xfrm>
            <a:off x="3619378" y="5608948"/>
            <a:ext cx="567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유니클로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C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전략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C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토종 브랜드의 강점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활용한 마케팅 제시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00262A-7705-43C7-A54D-9A511E718D8D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- 19 -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DAAA37-9001-4038-8B2D-621F712FF8BA}"/>
              </a:ext>
            </a:extLst>
          </p:cNvPr>
          <p:cNvSpPr txBox="1"/>
          <p:nvPr/>
        </p:nvSpPr>
        <p:spPr>
          <a:xfrm>
            <a:off x="5811889" y="5368067"/>
            <a:ext cx="393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경쟁사의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가지 마케팅 강점을 벤치마킹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십자형 45">
            <a:extLst>
              <a:ext uri="{FF2B5EF4-FFF2-40B4-BE49-F238E27FC236}">
                <a16:creationId xmlns:a16="http://schemas.microsoft.com/office/drawing/2014/main" id="{F3719B6E-A170-42DD-B4FD-D410EBF63C3F}"/>
              </a:ext>
            </a:extLst>
          </p:cNvPr>
          <p:cNvSpPr/>
          <p:nvPr/>
        </p:nvSpPr>
        <p:spPr>
          <a:xfrm>
            <a:off x="4994183" y="3096509"/>
            <a:ext cx="430572" cy="423892"/>
          </a:xfrm>
          <a:prstGeom prst="plus">
            <a:avLst>
              <a:gd name="adj" fmla="val 40007"/>
            </a:avLst>
          </a:prstGeom>
          <a:solidFill>
            <a:srgbClr val="1A3C33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CAB64C-F09E-48B7-BB9D-C5E216C0FDA4}"/>
              </a:ext>
            </a:extLst>
          </p:cNvPr>
          <p:cNvGrpSpPr/>
          <p:nvPr/>
        </p:nvGrpSpPr>
        <p:grpSpPr>
          <a:xfrm>
            <a:off x="473564" y="1425951"/>
            <a:ext cx="4133519" cy="3515929"/>
            <a:chOff x="683114" y="1417325"/>
            <a:chExt cx="4133519" cy="35159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53-DFC9-47D3-893C-A66800F1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42" y="2943723"/>
              <a:ext cx="889664" cy="394788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2931F6-A7E7-4A94-A4D5-6C405617CBD6}"/>
                </a:ext>
              </a:extLst>
            </p:cNvPr>
            <p:cNvCxnSpPr>
              <a:cxnSpLocks/>
            </p:cNvCxnSpPr>
            <p:nvPr/>
          </p:nvCxnSpPr>
          <p:spPr>
            <a:xfrm>
              <a:off x="2268321" y="2681213"/>
              <a:ext cx="981006" cy="0"/>
            </a:xfrm>
            <a:prstGeom prst="line">
              <a:avLst/>
            </a:prstGeom>
            <a:ln w="38100">
              <a:solidFill>
                <a:srgbClr val="1A3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8EE0A0-8861-47FC-9248-086C871E079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868214" y="3252694"/>
              <a:ext cx="406946" cy="545561"/>
            </a:xfrm>
            <a:prstGeom prst="line">
              <a:avLst/>
            </a:prstGeom>
            <a:ln w="38100">
              <a:solidFill>
                <a:srgbClr val="1A3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1A6070D-F463-49C2-B0D3-445FD6BC76B3}"/>
                </a:ext>
              </a:extLst>
            </p:cNvPr>
            <p:cNvCxnSpPr>
              <a:cxnSpLocks/>
              <a:endCxn id="17" idx="7"/>
            </p:cNvCxnSpPr>
            <p:nvPr/>
          </p:nvCxnSpPr>
          <p:spPr>
            <a:xfrm flipH="1">
              <a:off x="3215424" y="3252694"/>
              <a:ext cx="406946" cy="545561"/>
            </a:xfrm>
            <a:prstGeom prst="line">
              <a:avLst/>
            </a:prstGeom>
            <a:ln w="38100">
              <a:solidFill>
                <a:srgbClr val="1A3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1F65F1B-64FB-4F46-98EE-1311D5024573}"/>
                </a:ext>
              </a:extLst>
            </p:cNvPr>
            <p:cNvSpPr/>
            <p:nvPr/>
          </p:nvSpPr>
          <p:spPr>
            <a:xfrm>
              <a:off x="938587" y="2003646"/>
              <a:ext cx="1329734" cy="13297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8660C8-AC97-4BF0-AA0B-02174F8C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268713" y="1804035"/>
              <a:ext cx="710226" cy="710226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5588BF3-5E43-42E5-B9EC-E2636388C8D4}"/>
                </a:ext>
              </a:extLst>
            </p:cNvPr>
            <p:cNvSpPr/>
            <p:nvPr/>
          </p:nvSpPr>
          <p:spPr>
            <a:xfrm>
              <a:off x="3226802" y="2003646"/>
              <a:ext cx="1329734" cy="13297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EB0F16D-6F89-451C-905C-789AAFD5D2F1}"/>
                </a:ext>
              </a:extLst>
            </p:cNvPr>
            <p:cNvSpPr/>
            <p:nvPr/>
          </p:nvSpPr>
          <p:spPr>
            <a:xfrm>
              <a:off x="2080425" y="3603520"/>
              <a:ext cx="1329734" cy="13297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639153-6045-414A-A1F1-53D40AFB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922" y="1417325"/>
              <a:ext cx="1352189" cy="135218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7E410DE-27D3-4DEB-A043-479B8A7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278" y="3384701"/>
              <a:ext cx="704938" cy="70493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DD78A3-10A2-4308-A589-D43F16274D8D}"/>
                </a:ext>
              </a:extLst>
            </p:cNvPr>
            <p:cNvSpPr txBox="1"/>
            <p:nvPr/>
          </p:nvSpPr>
          <p:spPr>
            <a:xfrm>
              <a:off x="977757" y="2587538"/>
              <a:ext cx="1224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캠페인 활동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1474E6-112A-4463-B6D7-8142535E4D2A}"/>
                </a:ext>
              </a:extLst>
            </p:cNvPr>
            <p:cNvSpPr txBox="1"/>
            <p:nvPr/>
          </p:nvSpPr>
          <p:spPr>
            <a:xfrm>
              <a:off x="3262027" y="2586545"/>
              <a:ext cx="128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홍보대사 선정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03D0D8-799F-44D3-87E6-F1A6A606A30A}"/>
                </a:ext>
              </a:extLst>
            </p:cNvPr>
            <p:cNvSpPr txBox="1"/>
            <p:nvPr/>
          </p:nvSpPr>
          <p:spPr>
            <a:xfrm>
              <a:off x="2102950" y="4150118"/>
              <a:ext cx="128468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감사제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할인 행사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3A5A76-0062-4349-B9FE-62842478D00C}"/>
                </a:ext>
              </a:extLst>
            </p:cNvPr>
            <p:cNvSpPr txBox="1"/>
            <p:nvPr/>
          </p:nvSpPr>
          <p:spPr>
            <a:xfrm>
              <a:off x="683114" y="2842302"/>
              <a:ext cx="1824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브랜드 이미지 상승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3AC5E1-B076-4344-869F-BCF945C225DE}"/>
                </a:ext>
              </a:extLst>
            </p:cNvPr>
            <p:cNvSpPr txBox="1"/>
            <p:nvPr/>
          </p:nvSpPr>
          <p:spPr>
            <a:xfrm>
              <a:off x="2992104" y="2842302"/>
              <a:ext cx="1824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인플루언서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마케팅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807BD8-032A-43D5-B65A-5E444CB89A1B}"/>
                </a:ext>
              </a:extLst>
            </p:cNvPr>
            <p:cNvSpPr txBox="1"/>
            <p:nvPr/>
          </p:nvSpPr>
          <p:spPr>
            <a:xfrm>
              <a:off x="1829978" y="4530905"/>
              <a:ext cx="1824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 니즈 파악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2E7793A-9BA2-4A08-88DD-310BBDA76E8D}"/>
              </a:ext>
            </a:extLst>
          </p:cNvPr>
          <p:cNvGrpSpPr/>
          <p:nvPr/>
        </p:nvGrpSpPr>
        <p:grpSpPr>
          <a:xfrm>
            <a:off x="5822171" y="1705359"/>
            <a:ext cx="3419765" cy="3060600"/>
            <a:chOff x="5879321" y="1696733"/>
            <a:chExt cx="3419765" cy="30606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2EF95FD-0EA5-413A-BCFE-2B93FF3858BB}"/>
                </a:ext>
              </a:extLst>
            </p:cNvPr>
            <p:cNvCxnSpPr>
              <a:cxnSpLocks/>
            </p:cNvCxnSpPr>
            <p:nvPr/>
          </p:nvCxnSpPr>
          <p:spPr>
            <a:xfrm>
              <a:off x="7380107" y="3087883"/>
              <a:ext cx="554059" cy="549049"/>
            </a:xfrm>
            <a:prstGeom prst="line">
              <a:avLst/>
            </a:prstGeom>
            <a:ln w="38100">
              <a:solidFill>
                <a:srgbClr val="1A3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43E8FB-41AB-415D-B58B-2AF2E1CE111B}"/>
                </a:ext>
              </a:extLst>
            </p:cNvPr>
            <p:cNvSpPr/>
            <p:nvPr/>
          </p:nvSpPr>
          <p:spPr>
            <a:xfrm>
              <a:off x="6242165" y="1998631"/>
              <a:ext cx="1329734" cy="13297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83853E-1232-47DF-A6C8-3F86E0C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321" y="3649353"/>
              <a:ext cx="1617191" cy="7843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3E8E7E-7FF0-493C-A456-6A0D7A5ED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53"/>
            <a:stretch/>
          </p:blipFill>
          <p:spPr>
            <a:xfrm>
              <a:off x="6400331" y="1696733"/>
              <a:ext cx="1061719" cy="796786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56A3611-B199-4B74-B45A-5B431B62B53C}"/>
                </a:ext>
              </a:extLst>
            </p:cNvPr>
            <p:cNvSpPr/>
            <p:nvPr/>
          </p:nvSpPr>
          <p:spPr>
            <a:xfrm>
              <a:off x="7721955" y="3427599"/>
              <a:ext cx="1329734" cy="13297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8D66E0-6122-4B41-8255-D620BAA30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122" y1="21385" x2="46122" y2="21385"/>
                          <a14:foregroundMark x1="60612" y1="24644" x2="60612" y2="24644"/>
                          <a14:foregroundMark x1="60612" y1="21385" x2="60612" y2="21385"/>
                          <a14:foregroundMark x1="72653" y1="19756" x2="72653" y2="19756"/>
                          <a14:foregroundMark x1="53980" y1="22709" x2="67551" y2="22403"/>
                          <a14:foregroundMark x1="16429" y1="72301" x2="24898" y2="19959"/>
                          <a14:foregroundMark x1="14286" y1="76375" x2="82347" y2="48778"/>
                          <a14:foregroundMark x1="80408" y1="23422" x2="82755" y2="78208"/>
                          <a14:foregroundMark x1="18878" y1="21589" x2="16020" y2="62627"/>
                          <a14:foregroundMark x1="15714" y1="27800" x2="77245" y2="77393"/>
                          <a14:foregroundMark x1="11633" y1="69450" x2="53878" y2="72505"/>
                          <a14:foregroundMark x1="36531" y1="62933" x2="36224" y2="79633"/>
                          <a14:foregroundMark x1="16531" y1="32383" x2="23673" y2="32485"/>
                          <a14:foregroundMark x1="17755" y1="21385" x2="32653" y2="25153"/>
                          <a14:foregroundMark x1="37551" y1="16191" x2="38673" y2="33503"/>
                          <a14:foregroundMark x1="85000" y1="33401" x2="67551" y2="42159"/>
                          <a14:foregroundMark x1="83469" y1="38187" x2="84184" y2="71894"/>
                          <a14:foregroundMark x1="34592" y1="75662" x2="56327" y2="75967"/>
                          <a14:foregroundMark x1="40816" y1="75764" x2="48673" y2="761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691" y="2922513"/>
              <a:ext cx="1158623" cy="116098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7A1C9E-CA53-4CDD-98A2-3FF091F4F1EE}"/>
                </a:ext>
              </a:extLst>
            </p:cNvPr>
            <p:cNvSpPr txBox="1"/>
            <p:nvPr/>
          </p:nvSpPr>
          <p:spPr>
            <a:xfrm>
              <a:off x="6237394" y="2534525"/>
              <a:ext cx="1284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토종 브랜드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 강조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BD4704-2EBC-4633-8D47-73E83BD285ED}"/>
                </a:ext>
              </a:extLst>
            </p:cNvPr>
            <p:cNvSpPr txBox="1"/>
            <p:nvPr/>
          </p:nvSpPr>
          <p:spPr>
            <a:xfrm>
              <a:off x="7744480" y="3981848"/>
              <a:ext cx="128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대체 상품 주력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687A68-5ACD-41E0-9C04-E7764EBF76B6}"/>
                </a:ext>
              </a:extLst>
            </p:cNvPr>
            <p:cNvSpPr txBox="1"/>
            <p:nvPr/>
          </p:nvSpPr>
          <p:spPr>
            <a:xfrm>
              <a:off x="6018925" y="3003247"/>
              <a:ext cx="1824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애국 마케팅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887967-888A-46EA-935E-78021A868C43}"/>
                </a:ext>
              </a:extLst>
            </p:cNvPr>
            <p:cNvSpPr txBox="1"/>
            <p:nvPr/>
          </p:nvSpPr>
          <p:spPr>
            <a:xfrm>
              <a:off x="7474557" y="4227772"/>
              <a:ext cx="1824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경쟁사의 대체상품을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주력상품으로 마케팅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56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836DE9BB-5E29-421C-A583-FAE5DD0DAE42}"/>
              </a:ext>
            </a:extLst>
          </p:cNvPr>
          <p:cNvSpPr/>
          <p:nvPr/>
        </p:nvSpPr>
        <p:spPr>
          <a:xfrm>
            <a:off x="0" y="0"/>
            <a:ext cx="9920513" cy="6858000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9F1F92-EE00-4FCD-8CCF-5B28263AA7F0}"/>
              </a:ext>
            </a:extLst>
          </p:cNvPr>
          <p:cNvSpPr/>
          <p:nvPr/>
        </p:nvSpPr>
        <p:spPr>
          <a:xfrm>
            <a:off x="313645" y="335756"/>
            <a:ext cx="9278711" cy="6186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90CC0E7-C590-4B71-B085-D83211F6DBAB}"/>
              </a:ext>
            </a:extLst>
          </p:cNvPr>
          <p:cNvSpPr/>
          <p:nvPr/>
        </p:nvSpPr>
        <p:spPr>
          <a:xfrm>
            <a:off x="5143860" y="2208363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DE7EF93-A9D8-4112-A5BB-5C9EF110B8D2}"/>
              </a:ext>
            </a:extLst>
          </p:cNvPr>
          <p:cNvSpPr/>
          <p:nvPr/>
        </p:nvSpPr>
        <p:spPr>
          <a:xfrm>
            <a:off x="5135230" y="2872596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F51D8F-0682-40EC-B233-4BEA92EDBED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342268" y="2605178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1FC7CDB-237F-4ECF-A25A-2CE28418C989}"/>
              </a:ext>
            </a:extLst>
          </p:cNvPr>
          <p:cNvSpPr/>
          <p:nvPr/>
        </p:nvSpPr>
        <p:spPr>
          <a:xfrm>
            <a:off x="5135230" y="3536829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B20F591-FDB7-4CF3-A70C-228A73EFC72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333638" y="3933644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02F941A-9378-4FA9-AF63-15409E296C15}"/>
              </a:ext>
            </a:extLst>
          </p:cNvPr>
          <p:cNvCxnSpPr>
            <a:cxnSpLocks/>
          </p:cNvCxnSpPr>
          <p:nvPr/>
        </p:nvCxnSpPr>
        <p:spPr>
          <a:xfrm>
            <a:off x="5333638" y="3269411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633E51A-EA9D-44AC-9F8E-8DF626E05CCA}"/>
              </a:ext>
            </a:extLst>
          </p:cNvPr>
          <p:cNvSpPr/>
          <p:nvPr/>
        </p:nvSpPr>
        <p:spPr>
          <a:xfrm>
            <a:off x="5135230" y="4201062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F2C4F17-AE65-47A4-88F9-7012E8E287E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333638" y="4597877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72C3E73-3B57-4777-97F8-B53BE1162AF3}"/>
              </a:ext>
            </a:extLst>
          </p:cNvPr>
          <p:cNvSpPr/>
          <p:nvPr/>
        </p:nvSpPr>
        <p:spPr>
          <a:xfrm>
            <a:off x="5135230" y="4865295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EA0197C-9804-4578-812F-63F4703E2DD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3638" y="5262110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CC2653C-9681-41E2-94E4-6EAC1C771781}"/>
              </a:ext>
            </a:extLst>
          </p:cNvPr>
          <p:cNvSpPr/>
          <p:nvPr/>
        </p:nvSpPr>
        <p:spPr>
          <a:xfrm>
            <a:off x="5135230" y="5529528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6A7B1-1CC7-4A8B-B699-5CDB796BECEF}"/>
              </a:ext>
            </a:extLst>
          </p:cNvPr>
          <p:cNvSpPr txBox="1"/>
          <p:nvPr/>
        </p:nvSpPr>
        <p:spPr>
          <a:xfrm>
            <a:off x="5730453" y="153569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7B8E6E-A884-4C15-B7F2-265D9AADE6FC}"/>
              </a:ext>
            </a:extLst>
          </p:cNvPr>
          <p:cNvSpPr txBox="1"/>
          <p:nvPr/>
        </p:nvSpPr>
        <p:spPr>
          <a:xfrm>
            <a:off x="5730453" y="286446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2BB86A-4C22-458C-A521-C483A31EE761}"/>
              </a:ext>
            </a:extLst>
          </p:cNvPr>
          <p:cNvSpPr txBox="1"/>
          <p:nvPr/>
        </p:nvSpPr>
        <p:spPr>
          <a:xfrm>
            <a:off x="5730453" y="220023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927DD-1ED3-4809-B26C-5464D0CFECE5}"/>
              </a:ext>
            </a:extLst>
          </p:cNvPr>
          <p:cNvSpPr txBox="1"/>
          <p:nvPr/>
        </p:nvSpPr>
        <p:spPr>
          <a:xfrm>
            <a:off x="5730453" y="421480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E626BF-8CCF-4862-8C42-B4082E8346E2}"/>
              </a:ext>
            </a:extLst>
          </p:cNvPr>
          <p:cNvSpPr txBox="1"/>
          <p:nvPr/>
        </p:nvSpPr>
        <p:spPr>
          <a:xfrm>
            <a:off x="5730453" y="487903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C074C3-D141-4078-8812-4BEF58928D91}"/>
              </a:ext>
            </a:extLst>
          </p:cNvPr>
          <p:cNvSpPr txBox="1"/>
          <p:nvPr/>
        </p:nvSpPr>
        <p:spPr>
          <a:xfrm>
            <a:off x="5730453" y="55432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668F-9ED1-4465-B60B-89905CA7245B}"/>
              </a:ext>
            </a:extLst>
          </p:cNvPr>
          <p:cNvSpPr txBox="1"/>
          <p:nvPr/>
        </p:nvSpPr>
        <p:spPr>
          <a:xfrm>
            <a:off x="1171215" y="903097"/>
            <a:ext cx="1842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ECE542-61BC-4349-AED1-F7D952177999}"/>
              </a:ext>
            </a:extLst>
          </p:cNvPr>
          <p:cNvSpPr/>
          <p:nvPr/>
        </p:nvSpPr>
        <p:spPr>
          <a:xfrm>
            <a:off x="760003" y="710737"/>
            <a:ext cx="411212" cy="384721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86D36B26-135C-449D-B680-C3353CAC97AA}"/>
              </a:ext>
            </a:extLst>
          </p:cNvPr>
          <p:cNvSpPr/>
          <p:nvPr/>
        </p:nvSpPr>
        <p:spPr>
          <a:xfrm>
            <a:off x="5143860" y="1544128"/>
            <a:ext cx="396815" cy="396815"/>
          </a:xfrm>
          <a:prstGeom prst="diamond">
            <a:avLst/>
          </a:prstGeom>
          <a:solidFill>
            <a:srgbClr val="1A3C33"/>
          </a:solidFill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CA51A56-8A72-4505-BB8C-607E60E0D492}"/>
              </a:ext>
            </a:extLst>
          </p:cNvPr>
          <p:cNvCxnSpPr>
            <a:cxnSpLocks/>
          </p:cNvCxnSpPr>
          <p:nvPr/>
        </p:nvCxnSpPr>
        <p:spPr>
          <a:xfrm>
            <a:off x="5335220" y="1940944"/>
            <a:ext cx="0" cy="267419"/>
          </a:xfrm>
          <a:prstGeom prst="line">
            <a:avLst/>
          </a:prstGeom>
          <a:ln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0244E7-3232-4595-BEA9-085E33FDFA7C}"/>
              </a:ext>
            </a:extLst>
          </p:cNvPr>
          <p:cNvSpPr txBox="1"/>
          <p:nvPr/>
        </p:nvSpPr>
        <p:spPr>
          <a:xfrm>
            <a:off x="5730453" y="355057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업무 분배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5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5BFF81-A728-4F59-8981-598825653A96}"/>
              </a:ext>
            </a:extLst>
          </p:cNvPr>
          <p:cNvSpPr/>
          <p:nvPr/>
        </p:nvSpPr>
        <p:spPr>
          <a:xfrm>
            <a:off x="0" y="0"/>
            <a:ext cx="9920513" cy="6858000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0EB74-1A75-41C2-94CF-0128DC8DF4F3}"/>
              </a:ext>
            </a:extLst>
          </p:cNvPr>
          <p:cNvSpPr/>
          <p:nvPr/>
        </p:nvSpPr>
        <p:spPr>
          <a:xfrm>
            <a:off x="313645" y="335756"/>
            <a:ext cx="9278711" cy="6186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B690-C7C4-4B50-A4FC-C87D7CE21389}"/>
              </a:ext>
            </a:extLst>
          </p:cNvPr>
          <p:cNvSpPr txBox="1"/>
          <p:nvPr/>
        </p:nvSpPr>
        <p:spPr>
          <a:xfrm>
            <a:off x="1275443" y="3105835"/>
            <a:ext cx="735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D266E-5146-4838-B941-DCC82A2637B2}"/>
              </a:ext>
            </a:extLst>
          </p:cNvPr>
          <p:cNvSpPr txBox="1"/>
          <p:nvPr/>
        </p:nvSpPr>
        <p:spPr>
          <a:xfrm>
            <a:off x="2514373" y="6172084"/>
            <a:ext cx="480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함다인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이화정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이지은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류영규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21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50A11D-3D21-41D3-9155-971A2846DE64}"/>
              </a:ext>
            </a:extLst>
          </p:cNvPr>
          <p:cNvGrpSpPr/>
          <p:nvPr/>
        </p:nvGrpSpPr>
        <p:grpSpPr>
          <a:xfrm>
            <a:off x="856549" y="2474625"/>
            <a:ext cx="8033878" cy="2692012"/>
            <a:chOff x="1027256" y="2474625"/>
            <a:chExt cx="8033878" cy="269201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0CAC270-3CAA-4418-9731-4AC37F038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92" y="4237055"/>
              <a:ext cx="929582" cy="92958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7779B95-13E4-48DB-A36C-A4309F09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617" y="4212206"/>
              <a:ext cx="929582" cy="929582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B11D139-FC29-4825-AED2-45E641C1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92" y="3149910"/>
              <a:ext cx="929582" cy="92958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54F004E0-2CDF-4FDC-8982-821B10A20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617" y="3149910"/>
              <a:ext cx="929582" cy="92958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2F6A5A9-6C42-4DCB-B1E1-2090C0B31C6C}"/>
                </a:ext>
              </a:extLst>
            </p:cNvPr>
            <p:cNvSpPr txBox="1"/>
            <p:nvPr/>
          </p:nvSpPr>
          <p:spPr>
            <a:xfrm>
              <a:off x="1027256" y="2474625"/>
              <a:ext cx="26898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분석팀</a:t>
              </a:r>
              <a:endPara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4CB67B-04D7-4CC6-AEE2-692C2132C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2" t="4803" r="16436" b="19783"/>
            <a:stretch/>
          </p:blipFill>
          <p:spPr>
            <a:xfrm>
              <a:off x="6429971" y="3306034"/>
              <a:ext cx="1653452" cy="1812343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E953D94-D221-4976-BD24-A234D7CB9BCE}"/>
                </a:ext>
              </a:extLst>
            </p:cNvPr>
            <p:cNvGrpSpPr/>
            <p:nvPr/>
          </p:nvGrpSpPr>
          <p:grpSpPr>
            <a:xfrm>
              <a:off x="7898748" y="3375586"/>
              <a:ext cx="1010177" cy="1282159"/>
              <a:chOff x="7788302" y="3164537"/>
              <a:chExt cx="1220870" cy="146849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75A5C8B-FD41-4796-8319-7B60441BDC51}"/>
                  </a:ext>
                </a:extLst>
              </p:cNvPr>
              <p:cNvSpPr/>
              <p:nvPr/>
            </p:nvSpPr>
            <p:spPr>
              <a:xfrm>
                <a:off x="8303326" y="3263636"/>
                <a:ext cx="471558" cy="3520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1063360-E129-4498-AB41-052FEC511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85" r="12214" b="13396"/>
              <a:stretch/>
            </p:blipFill>
            <p:spPr>
              <a:xfrm>
                <a:off x="7788302" y="3164537"/>
                <a:ext cx="1220870" cy="1468492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885B6A8-A902-48E6-9D9F-F470D90867C4}"/>
                </a:ext>
              </a:extLst>
            </p:cNvPr>
            <p:cNvSpPr txBox="1"/>
            <p:nvPr/>
          </p:nvSpPr>
          <p:spPr>
            <a:xfrm>
              <a:off x="6371248" y="2475223"/>
              <a:ext cx="26898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마케팅 최고책임자</a:t>
              </a:r>
              <a:endPara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879E0D-04E6-46B7-AD7E-755E7B362597}"/>
                </a:ext>
              </a:extLst>
            </p:cNvPr>
            <p:cNvGrpSpPr/>
            <p:nvPr/>
          </p:nvGrpSpPr>
          <p:grpSpPr>
            <a:xfrm>
              <a:off x="3477857" y="3215780"/>
              <a:ext cx="2689886" cy="1720708"/>
              <a:chOff x="3477857" y="3401308"/>
              <a:chExt cx="2689886" cy="172070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1931E18-3270-42FE-8E04-8344579EA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6" r="8854" b="13432"/>
              <a:stretch/>
            </p:blipFill>
            <p:spPr>
              <a:xfrm>
                <a:off x="4414823" y="3401308"/>
                <a:ext cx="791883" cy="836713"/>
              </a:xfrm>
              <a:prstGeom prst="rect">
                <a:avLst/>
              </a:prstGeom>
            </p:spPr>
          </p:pic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7816A77B-B880-43D3-8E8F-81AD48ECB99B}"/>
                  </a:ext>
                </a:extLst>
              </p:cNvPr>
              <p:cNvSpPr/>
              <p:nvPr/>
            </p:nvSpPr>
            <p:spPr>
              <a:xfrm>
                <a:off x="3625240" y="4316626"/>
                <a:ext cx="2542503" cy="339625"/>
              </a:xfrm>
              <a:prstGeom prst="rightArrow">
                <a:avLst/>
              </a:prstGeom>
              <a:solidFill>
                <a:srgbClr val="1A3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B8E4C7E-0826-4B9E-BD34-98B458F51119}"/>
                  </a:ext>
                </a:extLst>
              </p:cNvPr>
              <p:cNvSpPr txBox="1"/>
              <p:nvPr/>
            </p:nvSpPr>
            <p:spPr>
              <a:xfrm>
                <a:off x="3477857" y="4598796"/>
                <a:ext cx="26898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1A3C3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경쟁사 데이터 분석 결과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를 바탕으로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1A3C33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마케팅 전략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제시</a:t>
                </a:r>
                <a:endParaRPr lang="en-US" altLang="ko-KR" sz="14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D0413A-B706-4D35-8339-060C89E4E8CA}"/>
              </a:ext>
            </a:extLst>
          </p:cNvPr>
          <p:cNvSpPr/>
          <p:nvPr/>
        </p:nvSpPr>
        <p:spPr>
          <a:xfrm>
            <a:off x="635417" y="1468073"/>
            <a:ext cx="8635167" cy="4731391"/>
          </a:xfrm>
          <a:prstGeom prst="roundRect">
            <a:avLst/>
          </a:prstGeom>
          <a:noFill/>
          <a:ln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4DA3AF-9963-4FD0-BA11-2F94482AC9C9}"/>
              </a:ext>
            </a:extLst>
          </p:cNvPr>
          <p:cNvGrpSpPr/>
          <p:nvPr/>
        </p:nvGrpSpPr>
        <p:grpSpPr>
          <a:xfrm>
            <a:off x="3382773" y="1007713"/>
            <a:ext cx="2689886" cy="920719"/>
            <a:chOff x="501949" y="1024443"/>
            <a:chExt cx="2689886" cy="92071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946E5F-B2A2-492A-98C4-90536EDC04E1}"/>
                </a:ext>
              </a:extLst>
            </p:cNvPr>
            <p:cNvSpPr/>
            <p:nvPr/>
          </p:nvSpPr>
          <p:spPr>
            <a:xfrm>
              <a:off x="869952" y="1175192"/>
              <a:ext cx="1954740" cy="712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A2FE29D-66C6-43F4-8CA2-1D9AA23E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98" y="1024443"/>
              <a:ext cx="1898388" cy="920719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ADDBA5A-13E6-4BBE-BEC2-F491FD81F764}"/>
                </a:ext>
              </a:extLst>
            </p:cNvPr>
            <p:cNvSpPr txBox="1"/>
            <p:nvPr/>
          </p:nvSpPr>
          <p:spPr>
            <a:xfrm>
              <a:off x="501949" y="1623877"/>
              <a:ext cx="26898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토종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SPA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브랜드</a:t>
              </a:r>
              <a:endPara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5403A93-9626-45FC-8DE5-84D8011B9FF4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- 3 -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97570-04B5-4F6C-8289-73682C1A5347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4B251-0698-43FA-92AE-1E21E1B63002}"/>
              </a:ext>
            </a:extLst>
          </p:cNvPr>
          <p:cNvSpPr txBox="1"/>
          <p:nvPr/>
        </p:nvSpPr>
        <p:spPr>
          <a:xfrm>
            <a:off x="401941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목적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44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84D750-25AD-4AC1-B554-E786165EA13A}"/>
              </a:ext>
            </a:extLst>
          </p:cNvPr>
          <p:cNvSpPr/>
          <p:nvPr/>
        </p:nvSpPr>
        <p:spPr>
          <a:xfrm>
            <a:off x="5610225" y="5973692"/>
            <a:ext cx="1066800" cy="307975"/>
          </a:xfrm>
          <a:prstGeom prst="rect">
            <a:avLst/>
          </a:prstGeom>
          <a:solidFill>
            <a:srgbClr val="D4E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4FB916A-13DD-4068-B9E1-2C4A0D7E75B7}"/>
              </a:ext>
            </a:extLst>
          </p:cNvPr>
          <p:cNvSpPr/>
          <p:nvPr/>
        </p:nvSpPr>
        <p:spPr>
          <a:xfrm>
            <a:off x="3619662" y="5973693"/>
            <a:ext cx="1028538" cy="307975"/>
          </a:xfrm>
          <a:prstGeom prst="rect">
            <a:avLst/>
          </a:prstGeom>
          <a:solidFill>
            <a:srgbClr val="D4E8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DC350-8A06-4204-9B20-18D967F930F1}"/>
              </a:ext>
            </a:extLst>
          </p:cNvPr>
          <p:cNvSpPr txBox="1"/>
          <p:nvPr/>
        </p:nvSpPr>
        <p:spPr>
          <a:xfrm>
            <a:off x="5376632" y="1274872"/>
            <a:ext cx="40098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전업 카드사 신용카드 매출액 현황 </a:t>
            </a:r>
            <a:endParaRPr lang="en-US" altLang="ko-KR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BBBA1-F79F-4C11-8822-CAA5537ED3C4}"/>
              </a:ext>
            </a:extLst>
          </p:cNvPr>
          <p:cNvSpPr txBox="1"/>
          <p:nvPr/>
        </p:nvSpPr>
        <p:spPr>
          <a:xfrm>
            <a:off x="401941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994712A8-E2FA-4C26-8E7A-D467CD7CD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75" y="5244237"/>
            <a:ext cx="880980" cy="88098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F4DB7DD-A519-4B1E-B8BF-CABC0538B9FB}"/>
              </a:ext>
            </a:extLst>
          </p:cNvPr>
          <p:cNvSpPr txBox="1"/>
          <p:nvPr/>
        </p:nvSpPr>
        <p:spPr>
          <a:xfrm>
            <a:off x="2198283" y="5647570"/>
            <a:ext cx="5509435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이때가 기회</a:t>
            </a:r>
            <a:r>
              <a:rPr lang="en-US" altLang="ko-KR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</a:p>
          <a:p>
            <a:pPr algn="ctr"/>
            <a:r>
              <a:rPr lang="ko-KR" altLang="en-US" sz="2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유니클로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대체 상품에 집중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확대 기회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18E814F-B0E6-4A28-AE1A-4349C8416EDA}"/>
              </a:ext>
            </a:extLst>
          </p:cNvPr>
          <p:cNvGrpSpPr/>
          <p:nvPr/>
        </p:nvGrpSpPr>
        <p:grpSpPr>
          <a:xfrm>
            <a:off x="4459150" y="3446519"/>
            <a:ext cx="690310" cy="310267"/>
            <a:chOff x="4631789" y="3736535"/>
            <a:chExt cx="690310" cy="310267"/>
          </a:xfrm>
        </p:grpSpPr>
        <p:sp>
          <p:nvSpPr>
            <p:cNvPr id="104" name="화살표: 갈매기형 수장 103">
              <a:extLst>
                <a:ext uri="{FF2B5EF4-FFF2-40B4-BE49-F238E27FC236}">
                  <a16:creationId xmlns:a16="http://schemas.microsoft.com/office/drawing/2014/main" id="{C75944B7-869C-4293-99FD-07D5314696A2}"/>
                </a:ext>
              </a:extLst>
            </p:cNvPr>
            <p:cNvSpPr/>
            <p:nvPr/>
          </p:nvSpPr>
          <p:spPr>
            <a:xfrm>
              <a:off x="4631789" y="3736536"/>
              <a:ext cx="306797" cy="306797"/>
            </a:xfrm>
            <a:prstGeom prst="chevron">
              <a:avLst/>
            </a:prstGeom>
            <a:solidFill>
              <a:srgbClr val="9DC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화살표: 갈매기형 수장 104">
              <a:extLst>
                <a:ext uri="{FF2B5EF4-FFF2-40B4-BE49-F238E27FC236}">
                  <a16:creationId xmlns:a16="http://schemas.microsoft.com/office/drawing/2014/main" id="{87ACDBD7-8294-42AC-85A4-F89295E56DA2}"/>
                </a:ext>
              </a:extLst>
            </p:cNvPr>
            <p:cNvSpPr/>
            <p:nvPr/>
          </p:nvSpPr>
          <p:spPr>
            <a:xfrm>
              <a:off x="4823546" y="3740005"/>
              <a:ext cx="306797" cy="306797"/>
            </a:xfrm>
            <a:prstGeom prst="chevron">
              <a:avLst/>
            </a:prstGeom>
            <a:solidFill>
              <a:srgbClr val="3058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화살표: 갈매기형 수장 105">
              <a:extLst>
                <a:ext uri="{FF2B5EF4-FFF2-40B4-BE49-F238E27FC236}">
                  <a16:creationId xmlns:a16="http://schemas.microsoft.com/office/drawing/2014/main" id="{D56249F1-49B4-4069-A6A8-651F8CBE659B}"/>
                </a:ext>
              </a:extLst>
            </p:cNvPr>
            <p:cNvSpPr/>
            <p:nvPr/>
          </p:nvSpPr>
          <p:spPr>
            <a:xfrm>
              <a:off x="5015302" y="3736535"/>
              <a:ext cx="306797" cy="306797"/>
            </a:xfrm>
            <a:prstGeom prst="chevron">
              <a:avLst/>
            </a:prstGeom>
            <a:solidFill>
              <a:srgbClr val="122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id="{791819C2-37B1-4FBB-ADE3-90FBA9C8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3" y="2356305"/>
            <a:ext cx="2992622" cy="2025151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84FCE02-39CB-4F8E-B824-A51B3F97C4C0}"/>
              </a:ext>
            </a:extLst>
          </p:cNvPr>
          <p:cNvSpPr/>
          <p:nvPr/>
        </p:nvSpPr>
        <p:spPr>
          <a:xfrm>
            <a:off x="745894" y="2342640"/>
            <a:ext cx="3100738" cy="203881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973AF1C-9042-4D87-BBED-0F3F29E974DE}"/>
              </a:ext>
            </a:extLst>
          </p:cNvPr>
          <p:cNvSpPr txBox="1"/>
          <p:nvPr/>
        </p:nvSpPr>
        <p:spPr>
          <a:xfrm>
            <a:off x="999358" y="4506020"/>
            <a:ext cx="26898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일본기업 불매 운동</a:t>
            </a:r>
            <a:endParaRPr lang="en-US" altLang="ko-KR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95C92E-3E8B-441B-B543-73FBFB5AC049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- 4 -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16ABD4-83BF-4AF1-96A6-76F4A095D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31" y="1658811"/>
            <a:ext cx="1865509" cy="3787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3D3016-0407-450E-8775-DF1FAB454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73" y="1658811"/>
            <a:ext cx="1547525" cy="37804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FB5F27-C88C-4A3B-B5E6-8F65E7544ACD}"/>
              </a:ext>
            </a:extLst>
          </p:cNvPr>
          <p:cNvSpPr txBox="1"/>
          <p:nvPr/>
        </p:nvSpPr>
        <p:spPr>
          <a:xfrm>
            <a:off x="6012741" y="2134965"/>
            <a:ext cx="13285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작년 동월 대비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376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억원 하락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B3A057-B05F-427F-9E5B-8853D078310F}"/>
              </a:ext>
            </a:extLst>
          </p:cNvPr>
          <p:cNvSpPr txBox="1"/>
          <p:nvPr/>
        </p:nvSpPr>
        <p:spPr>
          <a:xfrm>
            <a:off x="7707251" y="2142585"/>
            <a:ext cx="13285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작년 동월 대비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억원 상승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02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4E8D09-CB39-43D0-90C9-397CB0EB429A}"/>
              </a:ext>
            </a:extLst>
          </p:cNvPr>
          <p:cNvSpPr/>
          <p:nvPr/>
        </p:nvSpPr>
        <p:spPr>
          <a:xfrm>
            <a:off x="2952926" y="1174459"/>
            <a:ext cx="813732" cy="713064"/>
          </a:xfrm>
          <a:prstGeom prst="rect">
            <a:avLst/>
          </a:prstGeom>
          <a:noFill/>
          <a:ln w="76200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매체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90A871-5C9D-46FC-BC8A-CF74956DC650}"/>
              </a:ext>
            </a:extLst>
          </p:cNvPr>
          <p:cNvSpPr txBox="1"/>
          <p:nvPr/>
        </p:nvSpPr>
        <p:spPr>
          <a:xfrm>
            <a:off x="3869281" y="1233182"/>
            <a:ext cx="565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홍보자료 → 네이버 기사 내용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소비자 반응 → 유튜브 댓글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8DB184-AEDA-4DE1-8BEF-CA085783238E}"/>
              </a:ext>
            </a:extLst>
          </p:cNvPr>
          <p:cNvSpPr/>
          <p:nvPr/>
        </p:nvSpPr>
        <p:spPr>
          <a:xfrm>
            <a:off x="2945935" y="2262975"/>
            <a:ext cx="813732" cy="713064"/>
          </a:xfrm>
          <a:prstGeom prst="rect">
            <a:avLst/>
          </a:prstGeom>
          <a:noFill/>
          <a:ln w="76200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3116D-B9BC-4406-9E86-84C0F2A0F85C}"/>
              </a:ext>
            </a:extLst>
          </p:cNvPr>
          <p:cNvSpPr txBox="1"/>
          <p:nvPr/>
        </p:nvSpPr>
        <p:spPr>
          <a:xfrm>
            <a:off x="3869281" y="2316429"/>
            <a:ext cx="565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불매운동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→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하반기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2019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불매운동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→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2019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2020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상반기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F51A2F-6836-4F1C-8BAB-908758B6989C}"/>
              </a:ext>
            </a:extLst>
          </p:cNvPr>
          <p:cNvSpPr/>
          <p:nvPr/>
        </p:nvSpPr>
        <p:spPr>
          <a:xfrm>
            <a:off x="2945935" y="3373443"/>
            <a:ext cx="813732" cy="713064"/>
          </a:xfrm>
          <a:prstGeom prst="rect">
            <a:avLst/>
          </a:prstGeom>
          <a:noFill/>
          <a:ln w="76200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0DAAC-6140-46FB-9871-A02B65F8C2D2}"/>
              </a:ext>
            </a:extLst>
          </p:cNvPr>
          <p:cNvSpPr txBox="1"/>
          <p:nvPr/>
        </p:nvSpPr>
        <p:spPr>
          <a:xfrm>
            <a:off x="3869281" y="3426988"/>
            <a:ext cx="565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기간별 및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매체별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단어의 출현 빈도수를 시각화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워드 클라우드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이용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6972F6-D466-45A3-81A5-A2EF3460890D}"/>
              </a:ext>
            </a:extLst>
          </p:cNvPr>
          <p:cNvSpPr/>
          <p:nvPr/>
        </p:nvSpPr>
        <p:spPr>
          <a:xfrm>
            <a:off x="2945935" y="4468699"/>
            <a:ext cx="813732" cy="713064"/>
          </a:xfrm>
          <a:prstGeom prst="rect">
            <a:avLst/>
          </a:prstGeom>
          <a:noFill/>
          <a:ln w="76200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7403-C90F-430A-AAD6-A85D32D8E14E}"/>
              </a:ext>
            </a:extLst>
          </p:cNvPr>
          <p:cNvSpPr txBox="1"/>
          <p:nvPr/>
        </p:nvSpPr>
        <p:spPr>
          <a:xfrm>
            <a:off x="3869281" y="4522244"/>
            <a:ext cx="565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홍보 매체에서 다른 키워드와의 연관성을 파악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연관 분석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163F2A-A673-4DC6-A446-91AC9C8740FB}"/>
              </a:ext>
            </a:extLst>
          </p:cNvPr>
          <p:cNvSpPr/>
          <p:nvPr/>
        </p:nvSpPr>
        <p:spPr>
          <a:xfrm>
            <a:off x="2952926" y="5551912"/>
            <a:ext cx="813732" cy="713064"/>
          </a:xfrm>
          <a:prstGeom prst="rect">
            <a:avLst/>
          </a:prstGeom>
          <a:noFill/>
          <a:ln w="76200">
            <a:solidFill>
              <a:srgbClr val="1A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1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도출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7B8BB3-A530-4A5E-B0CF-49EB3F973FF3}"/>
              </a:ext>
            </a:extLst>
          </p:cNvPr>
          <p:cNvSpPr txBox="1"/>
          <p:nvPr/>
        </p:nvSpPr>
        <p:spPr>
          <a:xfrm>
            <a:off x="3869281" y="5628967"/>
            <a:ext cx="565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2020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 마케팅 전략 방향 수립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C05AF3-4498-471B-8136-BB07907AF96E}"/>
              </a:ext>
            </a:extLst>
          </p:cNvPr>
          <p:cNvCxnSpPr/>
          <p:nvPr/>
        </p:nvCxnSpPr>
        <p:spPr>
          <a:xfrm>
            <a:off x="2608976" y="1940240"/>
            <a:ext cx="6912529" cy="0"/>
          </a:xfrm>
          <a:prstGeom prst="line">
            <a:avLst/>
          </a:prstGeom>
          <a:ln>
            <a:solidFill>
              <a:srgbClr val="1A3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A3AC49-C492-49FB-A0E3-1A3ABA0E9D05}"/>
              </a:ext>
            </a:extLst>
          </p:cNvPr>
          <p:cNvCxnSpPr/>
          <p:nvPr/>
        </p:nvCxnSpPr>
        <p:spPr>
          <a:xfrm>
            <a:off x="2608976" y="3029855"/>
            <a:ext cx="6912529" cy="0"/>
          </a:xfrm>
          <a:prstGeom prst="line">
            <a:avLst/>
          </a:prstGeom>
          <a:ln>
            <a:solidFill>
              <a:srgbClr val="1A3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74BE4C-FBDD-4B01-8590-67B63911A8AF}"/>
              </a:ext>
            </a:extLst>
          </p:cNvPr>
          <p:cNvCxnSpPr/>
          <p:nvPr/>
        </p:nvCxnSpPr>
        <p:spPr>
          <a:xfrm>
            <a:off x="2608976" y="4134821"/>
            <a:ext cx="6912529" cy="0"/>
          </a:xfrm>
          <a:prstGeom prst="line">
            <a:avLst/>
          </a:prstGeom>
          <a:ln>
            <a:solidFill>
              <a:srgbClr val="1A3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7419A02-F5FE-403B-BCFE-37E78530FECE}"/>
              </a:ext>
            </a:extLst>
          </p:cNvPr>
          <p:cNvCxnSpPr/>
          <p:nvPr/>
        </p:nvCxnSpPr>
        <p:spPr>
          <a:xfrm>
            <a:off x="2608976" y="5235755"/>
            <a:ext cx="6912529" cy="0"/>
          </a:xfrm>
          <a:prstGeom prst="line">
            <a:avLst/>
          </a:prstGeom>
          <a:ln>
            <a:solidFill>
              <a:srgbClr val="1A3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E615B81-4218-4043-BA62-F98413B64724}"/>
              </a:ext>
            </a:extLst>
          </p:cNvPr>
          <p:cNvCxnSpPr/>
          <p:nvPr/>
        </p:nvCxnSpPr>
        <p:spPr>
          <a:xfrm>
            <a:off x="2608976" y="6315310"/>
            <a:ext cx="6912529" cy="0"/>
          </a:xfrm>
          <a:prstGeom prst="line">
            <a:avLst/>
          </a:prstGeom>
          <a:ln>
            <a:solidFill>
              <a:srgbClr val="1A3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0B61AE-07FB-42C1-8965-71427CDE81E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- 5 -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50B9C5-20E9-4F71-834D-80E18E11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1" y="2969126"/>
            <a:ext cx="1924900" cy="8541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42D239-C3E9-4F61-8B3F-B73C811C44C8}"/>
              </a:ext>
            </a:extLst>
          </p:cNvPr>
          <p:cNvSpPr txBox="1"/>
          <p:nvPr/>
        </p:nvSpPr>
        <p:spPr>
          <a:xfrm>
            <a:off x="685963" y="3883680"/>
            <a:ext cx="148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키워드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987BD-6396-457D-8DA0-7BCB81199F2F}"/>
              </a:ext>
            </a:extLst>
          </p:cNvPr>
          <p:cNvSpPr txBox="1"/>
          <p:nvPr/>
        </p:nvSpPr>
        <p:spPr>
          <a:xfrm>
            <a:off x="207499" y="4194588"/>
            <a:ext cx="231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불매 운동 기간 전후로 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소비자 및 홍보 매체의 키워드를 확인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5BC06A-1695-4145-8CC9-A510D58F1FCD}"/>
              </a:ext>
            </a:extLst>
          </p:cNvPr>
          <p:cNvCxnSpPr>
            <a:cxnSpLocks/>
          </p:cNvCxnSpPr>
          <p:nvPr/>
        </p:nvCxnSpPr>
        <p:spPr>
          <a:xfrm>
            <a:off x="423441" y="4198321"/>
            <a:ext cx="197685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DB2FCC-4A95-41B2-B95C-190629005975}"/>
              </a:ext>
            </a:extLst>
          </p:cNvPr>
          <p:cNvSpPr txBox="1"/>
          <p:nvPr/>
        </p:nvSpPr>
        <p:spPr>
          <a:xfrm>
            <a:off x="4173058" y="5949023"/>
            <a:ext cx="543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SPA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브랜드의 점유율 및 매출 확대를 위해 마케팅 전략에 사용할 키워드 선정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2" y="298708"/>
            <a:ext cx="240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8D8C0-ECFA-489D-9832-3953D05B9F34}"/>
              </a:ext>
            </a:extLst>
          </p:cNvPr>
          <p:cNvSpPr txBox="1"/>
          <p:nvPr/>
        </p:nvSpPr>
        <p:spPr>
          <a:xfrm>
            <a:off x="401941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매체 선정 기준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2143AF-0321-42F5-AEAB-EF8A53A6EE6C}"/>
              </a:ext>
            </a:extLst>
          </p:cNvPr>
          <p:cNvSpPr/>
          <p:nvPr/>
        </p:nvSpPr>
        <p:spPr>
          <a:xfrm>
            <a:off x="5375126" y="1437445"/>
            <a:ext cx="140922" cy="131844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F0E4CC-55F3-4E50-BA54-9392674BEAA2}"/>
              </a:ext>
            </a:extLst>
          </p:cNvPr>
          <p:cNvSpPr txBox="1"/>
          <p:nvPr/>
        </p:nvSpPr>
        <p:spPr>
          <a:xfrm>
            <a:off x="5622443" y="1341357"/>
            <a:ext cx="341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검색 이용 채널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TOP5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780EF1-C7FB-4DD8-B800-C460B23509AD}"/>
              </a:ext>
            </a:extLst>
          </p:cNvPr>
          <p:cNvSpPr txBox="1"/>
          <p:nvPr/>
        </p:nvSpPr>
        <p:spPr>
          <a:xfrm>
            <a:off x="7898864" y="1406808"/>
            <a:ext cx="1381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% </a:t>
            </a: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중복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응답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8EB09-7BBE-4B22-93B7-9C47C40F1910}"/>
              </a:ext>
            </a:extLst>
          </p:cNvPr>
          <p:cNvSpPr txBox="1"/>
          <p:nvPr/>
        </p:nvSpPr>
        <p:spPr>
          <a:xfrm>
            <a:off x="4793990" y="4370725"/>
            <a:ext cx="45444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이용 채널 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TOP1 , TOP2</a:t>
            </a:r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정보 수집 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2B21DB-D117-403F-A332-C7162BC2E43C}"/>
              </a:ext>
            </a:extLst>
          </p:cNvPr>
          <p:cNvGrpSpPr/>
          <p:nvPr/>
        </p:nvGrpSpPr>
        <p:grpSpPr>
          <a:xfrm>
            <a:off x="1248365" y="1901983"/>
            <a:ext cx="2758805" cy="2425229"/>
            <a:chOff x="1065279" y="2120832"/>
            <a:chExt cx="2792770" cy="245508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7DB96A-8153-46EB-B57C-004D1086D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6" b="41683"/>
            <a:stretch/>
          </p:blipFill>
          <p:spPr>
            <a:xfrm>
              <a:off x="1065279" y="2120832"/>
              <a:ext cx="2792770" cy="245508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0F2577-5959-4B15-86A0-75520617363C}"/>
                </a:ext>
              </a:extLst>
            </p:cNvPr>
            <p:cNvSpPr/>
            <p:nvPr/>
          </p:nvSpPr>
          <p:spPr>
            <a:xfrm>
              <a:off x="2757425" y="2859813"/>
              <a:ext cx="297969" cy="1108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38DD8B-08DC-4943-B1B0-E33C16E509E8}"/>
                </a:ext>
              </a:extLst>
            </p:cNvPr>
            <p:cNvSpPr/>
            <p:nvPr/>
          </p:nvSpPr>
          <p:spPr>
            <a:xfrm>
              <a:off x="2757425" y="4405771"/>
              <a:ext cx="297969" cy="1108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9991AE-A8EB-4038-ADFD-913C0DBBDCA9}"/>
              </a:ext>
            </a:extLst>
          </p:cNvPr>
          <p:cNvSpPr/>
          <p:nvPr/>
        </p:nvSpPr>
        <p:spPr>
          <a:xfrm>
            <a:off x="1258562" y="1421203"/>
            <a:ext cx="140922" cy="131844"/>
          </a:xfrm>
          <a:prstGeom prst="rect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5C4CFC-8D7D-4101-8CD9-CE85C47FA1BD}"/>
              </a:ext>
            </a:extLst>
          </p:cNvPr>
          <p:cNvSpPr txBox="1"/>
          <p:nvPr/>
        </p:nvSpPr>
        <p:spPr>
          <a:xfrm>
            <a:off x="1505880" y="1325115"/>
            <a:ext cx="271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매체에 대한 이용자 증가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2A157380-1B7A-449C-BBAD-7206D23F14FB}"/>
              </a:ext>
            </a:extLst>
          </p:cNvPr>
          <p:cNvSpPr/>
          <p:nvPr/>
        </p:nvSpPr>
        <p:spPr>
          <a:xfrm rot="16200000">
            <a:off x="4735535" y="2722743"/>
            <a:ext cx="434931" cy="4544478"/>
          </a:xfrm>
          <a:prstGeom prst="leftBrace">
            <a:avLst>
              <a:gd name="adj1" fmla="val 175200"/>
              <a:gd name="adj2" fmla="val 50000"/>
            </a:avLst>
          </a:prstGeom>
          <a:ln w="19050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D4BF77-C1CD-4A23-80DD-60F28BD6B80D}"/>
              </a:ext>
            </a:extLst>
          </p:cNvPr>
          <p:cNvGrpSpPr/>
          <p:nvPr/>
        </p:nvGrpSpPr>
        <p:grpSpPr>
          <a:xfrm>
            <a:off x="5216987" y="1849666"/>
            <a:ext cx="3740987" cy="2386614"/>
            <a:chOff x="5216987" y="1913166"/>
            <a:chExt cx="3740987" cy="23866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30AECC-C46D-4817-89CC-FCA04135CC3A}"/>
                </a:ext>
              </a:extLst>
            </p:cNvPr>
            <p:cNvSpPr/>
            <p:nvPr/>
          </p:nvSpPr>
          <p:spPr>
            <a:xfrm>
              <a:off x="5690996" y="4060400"/>
              <a:ext cx="419649" cy="170381"/>
            </a:xfrm>
            <a:prstGeom prst="rect">
              <a:avLst/>
            </a:prstGeom>
            <a:solidFill>
              <a:srgbClr val="FF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580EB4-2253-4413-AEBE-ED44609A7377}"/>
                </a:ext>
              </a:extLst>
            </p:cNvPr>
            <p:cNvSpPr txBox="1"/>
            <p:nvPr/>
          </p:nvSpPr>
          <p:spPr>
            <a:xfrm>
              <a:off x="5628183" y="4022675"/>
              <a:ext cx="547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네이버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491E6-5AFB-47A3-AD3A-D1BABC3E9095}"/>
                </a:ext>
              </a:extLst>
            </p:cNvPr>
            <p:cNvSpPr txBox="1"/>
            <p:nvPr/>
          </p:nvSpPr>
          <p:spPr>
            <a:xfrm>
              <a:off x="6820898" y="4019074"/>
              <a:ext cx="547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9E2914-BDCF-4B59-B6CB-59840D5C7F43}"/>
                </a:ext>
              </a:extLst>
            </p:cNvPr>
            <p:cNvSpPr txBox="1"/>
            <p:nvPr/>
          </p:nvSpPr>
          <p:spPr>
            <a:xfrm>
              <a:off x="7468244" y="4014310"/>
              <a:ext cx="547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다음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E0F671-D688-46E4-9639-83FDE816A375}"/>
                </a:ext>
              </a:extLst>
            </p:cNvPr>
            <p:cNvSpPr txBox="1"/>
            <p:nvPr/>
          </p:nvSpPr>
          <p:spPr>
            <a:xfrm>
              <a:off x="8106064" y="4014310"/>
              <a:ext cx="547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인스타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9D74F2-7F46-4643-A556-67EF166CE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9" b="89503" l="9984" r="95813">
                          <a14:foregroundMark x1="36393" y1="72099" x2="36393" y2="72099"/>
                          <a14:foregroundMark x1="52496" y1="71547" x2="52496" y2="71547"/>
                          <a14:foregroundMark x1="67794" y1="76519" x2="67794" y2="76519"/>
                          <a14:foregroundMark x1="84863" y1="82044" x2="84863" y2="82044"/>
                          <a14:foregroundMark x1="18841" y1="26243" x2="18841" y2="26243"/>
                          <a14:foregroundMark x1="34300" y1="45304" x2="34300" y2="45304"/>
                          <a14:foregroundMark x1="51369" y1="43370" x2="51369" y2="43370"/>
                          <a14:foregroundMark x1="69243" y1="59116" x2="69243" y2="59116"/>
                          <a14:foregroundMark x1="83414" y1="66575" x2="83414" y2="665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987" y="1913166"/>
              <a:ext cx="3740987" cy="2386614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A5AEABA-98F5-4463-AEDD-B8DBBF8707BA}"/>
                </a:ext>
              </a:extLst>
            </p:cNvPr>
            <p:cNvCxnSpPr>
              <a:cxnSpLocks/>
            </p:cNvCxnSpPr>
            <p:nvPr/>
          </p:nvCxnSpPr>
          <p:spPr>
            <a:xfrm>
              <a:off x="5540807" y="4003111"/>
              <a:ext cx="30933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451D1F-0E2D-40B2-9CA8-3E17BA2FCF73}"/>
                </a:ext>
              </a:extLst>
            </p:cNvPr>
            <p:cNvSpPr/>
            <p:nvPr/>
          </p:nvSpPr>
          <p:spPr>
            <a:xfrm>
              <a:off x="6989249" y="2901324"/>
              <a:ext cx="266828" cy="273146"/>
            </a:xfrm>
            <a:prstGeom prst="ellipse">
              <a:avLst/>
            </a:prstGeom>
            <a:noFill/>
            <a:ln>
              <a:solidFill>
                <a:srgbClr val="F9BB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0824FC6-2013-4FF4-9CC6-E33AC5674C05}"/>
                </a:ext>
              </a:extLst>
            </p:cNvPr>
            <p:cNvSpPr/>
            <p:nvPr/>
          </p:nvSpPr>
          <p:spPr>
            <a:xfrm>
              <a:off x="7612004" y="3161429"/>
              <a:ext cx="266828" cy="273147"/>
            </a:xfrm>
            <a:prstGeom prst="ellipse">
              <a:avLst/>
            </a:prstGeom>
            <a:noFill/>
            <a:ln>
              <a:solidFill>
                <a:srgbClr val="7A9E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2F1EF50-9181-4F67-9E37-FFF4610AD26C}"/>
                </a:ext>
              </a:extLst>
            </p:cNvPr>
            <p:cNvSpPr/>
            <p:nvPr/>
          </p:nvSpPr>
          <p:spPr>
            <a:xfrm>
              <a:off x="6284990" y="4061300"/>
              <a:ext cx="419649" cy="170381"/>
            </a:xfrm>
            <a:prstGeom prst="rect">
              <a:avLst/>
            </a:prstGeom>
            <a:solidFill>
              <a:srgbClr val="FFBD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C0A461-AE29-455E-A5CC-6CA6C81E0E5D}"/>
                </a:ext>
              </a:extLst>
            </p:cNvPr>
            <p:cNvSpPr txBox="1"/>
            <p:nvPr/>
          </p:nvSpPr>
          <p:spPr>
            <a:xfrm>
              <a:off x="6221441" y="4023574"/>
              <a:ext cx="547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유튜브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3C370A-C702-4BCC-AC44-83989D9AB560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- 6 -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3959EB-A057-406F-928A-A15200AAA965}"/>
              </a:ext>
            </a:extLst>
          </p:cNvPr>
          <p:cNvSpPr txBox="1"/>
          <p:nvPr/>
        </p:nvSpPr>
        <p:spPr>
          <a:xfrm>
            <a:off x="2764977" y="5923286"/>
            <a:ext cx="4312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기사를 통해 기업의 마케팅 방향성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마케팅 키워드 추출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유튜브 댓글을 통해 소비자의 반응  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소비자들의 키워드 추출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0CF46D-0E8D-4A8A-8940-DBF0AB3C7252}"/>
              </a:ext>
            </a:extLst>
          </p:cNvPr>
          <p:cNvSpPr txBox="1"/>
          <p:nvPr/>
        </p:nvSpPr>
        <p:spPr>
          <a:xfrm>
            <a:off x="283463" y="4366551"/>
            <a:ext cx="454447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수집 채널 선정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온라인 매체</a:t>
            </a:r>
            <a:endParaRPr lang="en-US" altLang="ko-KR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8E12E3-D0D3-4BEC-A4FD-163950509657}"/>
              </a:ext>
            </a:extLst>
          </p:cNvPr>
          <p:cNvSpPr txBox="1"/>
          <p:nvPr/>
        </p:nvSpPr>
        <p:spPr>
          <a:xfrm>
            <a:off x="1505880" y="5463229"/>
            <a:ext cx="689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키워드를 분석하여 소비자의 니즈를 만족시킬 마케팅 전략 수립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A9354E-589C-43E8-B275-705D7FD4D0FE}"/>
              </a:ext>
            </a:extLst>
          </p:cNvPr>
          <p:cNvCxnSpPr/>
          <p:nvPr/>
        </p:nvCxnSpPr>
        <p:spPr>
          <a:xfrm>
            <a:off x="1300883" y="5870575"/>
            <a:ext cx="7304235" cy="0"/>
          </a:xfrm>
          <a:prstGeom prst="line">
            <a:avLst/>
          </a:prstGeom>
          <a:ln w="6350">
            <a:solidFill>
              <a:srgbClr val="1A3C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82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  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D78F2-CD48-4634-894F-8AEAC56338CF}"/>
              </a:ext>
            </a:extLst>
          </p:cNvPr>
          <p:cNvSpPr txBox="1"/>
          <p:nvPr/>
        </p:nvSpPr>
        <p:spPr>
          <a:xfrm>
            <a:off x="2711164" y="3163475"/>
            <a:ext cx="177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C922E-365C-4DD0-A623-59A494223366}"/>
              </a:ext>
            </a:extLst>
          </p:cNvPr>
          <p:cNvSpPr txBox="1"/>
          <p:nvPr/>
        </p:nvSpPr>
        <p:spPr>
          <a:xfrm>
            <a:off x="5191716" y="3163475"/>
            <a:ext cx="137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연관분석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B094E-7C3F-4F8A-B28C-18EB4A2A9E6C}"/>
              </a:ext>
            </a:extLst>
          </p:cNvPr>
          <p:cNvSpPr txBox="1"/>
          <p:nvPr/>
        </p:nvSpPr>
        <p:spPr>
          <a:xfrm>
            <a:off x="7272661" y="3163475"/>
            <a:ext cx="202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인사이트 도출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1409754-E611-41B6-90AC-6A8249BD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64" y="2419747"/>
            <a:ext cx="664264" cy="664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75C604-A09E-4707-8A42-E815469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28" y="2446287"/>
            <a:ext cx="782426" cy="664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C8D8A-90E8-4B34-9A4B-C9E362DDF3FF}"/>
              </a:ext>
            </a:extLst>
          </p:cNvPr>
          <p:cNvSpPr txBox="1"/>
          <p:nvPr/>
        </p:nvSpPr>
        <p:spPr>
          <a:xfrm>
            <a:off x="727078" y="3163475"/>
            <a:ext cx="1296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143091-9C12-4A78-9F76-CBD181D20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15833" r="21315" b="37887"/>
          <a:stretch/>
        </p:blipFill>
        <p:spPr>
          <a:xfrm>
            <a:off x="1034301" y="2427700"/>
            <a:ext cx="699114" cy="62084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2825ECB-0369-4341-8084-A907AC8C4CE7}"/>
              </a:ext>
            </a:extLst>
          </p:cNvPr>
          <p:cNvSpPr/>
          <p:nvPr/>
        </p:nvSpPr>
        <p:spPr>
          <a:xfrm>
            <a:off x="2269923" y="2870102"/>
            <a:ext cx="307502" cy="339625"/>
          </a:xfrm>
          <a:prstGeom prst="rightArrow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2B51BDF-A845-4FF5-811D-F02F87229ACC}"/>
              </a:ext>
            </a:extLst>
          </p:cNvPr>
          <p:cNvSpPr/>
          <p:nvPr/>
        </p:nvSpPr>
        <p:spPr>
          <a:xfrm>
            <a:off x="4708056" y="2870102"/>
            <a:ext cx="307502" cy="339625"/>
          </a:xfrm>
          <a:prstGeom prst="rightArrow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C89CB9F-3371-448D-BE91-59AAD8C76790}"/>
              </a:ext>
            </a:extLst>
          </p:cNvPr>
          <p:cNvSpPr/>
          <p:nvPr/>
        </p:nvSpPr>
        <p:spPr>
          <a:xfrm>
            <a:off x="6766166" y="2870102"/>
            <a:ext cx="307502" cy="339625"/>
          </a:xfrm>
          <a:prstGeom prst="rightArrow">
            <a:avLst/>
          </a:prstGeom>
          <a:solidFill>
            <a:srgbClr val="1A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C2FECE0-AD75-4668-A3D7-A59C4EC68D66}"/>
              </a:ext>
            </a:extLst>
          </p:cNvPr>
          <p:cNvCxnSpPr/>
          <p:nvPr/>
        </p:nvCxnSpPr>
        <p:spPr>
          <a:xfrm>
            <a:off x="828577" y="3686504"/>
            <a:ext cx="128290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39F50E1-F031-480B-9025-6D23B743BCC4}"/>
              </a:ext>
            </a:extLst>
          </p:cNvPr>
          <p:cNvCxnSpPr>
            <a:cxnSpLocks/>
          </p:cNvCxnSpPr>
          <p:nvPr/>
        </p:nvCxnSpPr>
        <p:spPr>
          <a:xfrm>
            <a:off x="2878790" y="3692460"/>
            <a:ext cx="144079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A90F13-9FF4-4736-BE9C-5858870CED2D}"/>
              </a:ext>
            </a:extLst>
          </p:cNvPr>
          <p:cNvCxnSpPr>
            <a:cxnSpLocks/>
          </p:cNvCxnSpPr>
          <p:nvPr/>
        </p:nvCxnSpPr>
        <p:spPr>
          <a:xfrm>
            <a:off x="5184431" y="3705437"/>
            <a:ext cx="144079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41672F-2E57-481A-9B48-0E7657A5B3E6}"/>
              </a:ext>
            </a:extLst>
          </p:cNvPr>
          <p:cNvCxnSpPr>
            <a:cxnSpLocks/>
          </p:cNvCxnSpPr>
          <p:nvPr/>
        </p:nvCxnSpPr>
        <p:spPr>
          <a:xfrm>
            <a:off x="7471659" y="3702933"/>
            <a:ext cx="166758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C331EA9-FF3D-477B-87F7-552EDC0EB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13" y="2499211"/>
            <a:ext cx="664264" cy="66426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9A4F61-204D-47B3-A6F8-F76DA85ACC60}"/>
              </a:ext>
            </a:extLst>
          </p:cNvPr>
          <p:cNvSpPr txBox="1"/>
          <p:nvPr/>
        </p:nvSpPr>
        <p:spPr>
          <a:xfrm>
            <a:off x="518976" y="3820427"/>
            <a:ext cx="185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키워드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A66381-748F-4F44-B231-18EE8EDB976B}"/>
              </a:ext>
            </a:extLst>
          </p:cNvPr>
          <p:cNvSpPr txBox="1"/>
          <p:nvPr/>
        </p:nvSpPr>
        <p:spPr>
          <a:xfrm>
            <a:off x="542863" y="4589132"/>
            <a:ext cx="185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네이버 기사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2280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F169B1-D8A7-4D1D-BB08-6D45F2F81E77}"/>
              </a:ext>
            </a:extLst>
          </p:cNvPr>
          <p:cNvSpPr txBox="1"/>
          <p:nvPr/>
        </p:nvSpPr>
        <p:spPr>
          <a:xfrm>
            <a:off x="556294" y="4872162"/>
            <a:ext cx="185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유튜브 댓글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23259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AC6E0-B78C-440A-91B5-CD2377CA435E}"/>
              </a:ext>
            </a:extLst>
          </p:cNvPr>
          <p:cNvSpPr txBox="1"/>
          <p:nvPr/>
        </p:nvSpPr>
        <p:spPr>
          <a:xfrm>
            <a:off x="578613" y="5155192"/>
            <a:ext cx="1850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하반기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2020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  상반기</a:t>
            </a:r>
            <a:endParaRPr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0B5877-F6A1-41E0-A5F1-7E164DDAA167}"/>
              </a:ext>
            </a:extLst>
          </p:cNvPr>
          <p:cNvSpPr txBox="1"/>
          <p:nvPr/>
        </p:nvSpPr>
        <p:spPr>
          <a:xfrm>
            <a:off x="2686461" y="3820427"/>
            <a:ext cx="185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KoNLPy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801965-EA07-4F36-BD13-96A2CD4C4AC1}"/>
              </a:ext>
            </a:extLst>
          </p:cNvPr>
          <p:cNvSpPr txBox="1"/>
          <p:nvPr/>
        </p:nvSpPr>
        <p:spPr>
          <a:xfrm>
            <a:off x="2574698" y="4086354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Kkma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꼬꼬마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B47B5D-9BD7-4E8E-8172-4C18D2DB5C10}"/>
              </a:ext>
            </a:extLst>
          </p:cNvPr>
          <p:cNvSpPr txBox="1"/>
          <p:nvPr/>
        </p:nvSpPr>
        <p:spPr>
          <a:xfrm>
            <a:off x="2514315" y="4831825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생성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3A4828-482D-40F6-979D-6AE9DF32080F}"/>
              </a:ext>
            </a:extLst>
          </p:cNvPr>
          <p:cNvSpPr txBox="1"/>
          <p:nvPr/>
        </p:nvSpPr>
        <p:spPr>
          <a:xfrm>
            <a:off x="2574697" y="4285260"/>
            <a:ext cx="2165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명사 형태소만 추출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A2F0AA-955E-4C31-9063-21CCB3BE8774}"/>
              </a:ext>
            </a:extLst>
          </p:cNvPr>
          <p:cNvSpPr txBox="1"/>
          <p:nvPr/>
        </p:nvSpPr>
        <p:spPr>
          <a:xfrm>
            <a:off x="4980367" y="3816550"/>
            <a:ext cx="185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apyori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F62776-2FED-4241-88ED-C566A395D5DB}"/>
              </a:ext>
            </a:extLst>
          </p:cNvPr>
          <p:cNvSpPr txBox="1"/>
          <p:nvPr/>
        </p:nvSpPr>
        <p:spPr>
          <a:xfrm>
            <a:off x="7199992" y="3816550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와 매출 관계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BA8018-3BCB-4E66-935E-C1EB45C02404}"/>
              </a:ext>
            </a:extLst>
          </p:cNvPr>
          <p:cNvSpPr txBox="1"/>
          <p:nvPr/>
        </p:nvSpPr>
        <p:spPr>
          <a:xfrm>
            <a:off x="7222500" y="4115774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국내 브랜드의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비젼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9F383-1C74-47F4-85DD-2A89D888A55B}"/>
              </a:ext>
            </a:extLst>
          </p:cNvPr>
          <p:cNvSpPr txBox="1"/>
          <p:nvPr/>
        </p:nvSpPr>
        <p:spPr>
          <a:xfrm>
            <a:off x="2574697" y="4519484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Komoran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형태소 분석기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59723E-2633-4226-9242-EBC9AE02A0FB}"/>
              </a:ext>
            </a:extLst>
          </p:cNvPr>
          <p:cNvSpPr txBox="1"/>
          <p:nvPr/>
        </p:nvSpPr>
        <p:spPr>
          <a:xfrm>
            <a:off x="539711" y="4093549"/>
            <a:ext cx="1850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Requests /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BeautifulSoup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FC1CE4-2748-4CF5-B34F-DD1F253E7942}"/>
              </a:ext>
            </a:extLst>
          </p:cNvPr>
          <p:cNvSpPr txBox="1"/>
          <p:nvPr/>
        </p:nvSpPr>
        <p:spPr>
          <a:xfrm>
            <a:off x="556294" y="4341279"/>
            <a:ext cx="1850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75D379-A7A7-450F-89C8-AEC4DE7A40A2}"/>
              </a:ext>
            </a:extLst>
          </p:cNvPr>
          <p:cNvSpPr txBox="1"/>
          <p:nvPr/>
        </p:nvSpPr>
        <p:spPr>
          <a:xfrm>
            <a:off x="4851229" y="4103800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키워드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B322C4-11CE-46F8-96F3-A02507741181}"/>
              </a:ext>
            </a:extLst>
          </p:cNvPr>
          <p:cNvSpPr txBox="1"/>
          <p:nvPr/>
        </p:nvSpPr>
        <p:spPr>
          <a:xfrm>
            <a:off x="4851229" y="4391049"/>
            <a:ext cx="216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Lift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나열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9633E-E530-4330-8B22-F5634472D41E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- 7 - </a:t>
            </a:r>
          </a:p>
        </p:txBody>
      </p:sp>
    </p:spTree>
    <p:extLst>
      <p:ext uri="{BB962C8B-B14F-4D97-AF65-F5344CB8AC3E}">
        <p14:creationId xmlns:p14="http://schemas.microsoft.com/office/powerpoint/2010/main" val="61407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06FD2-E5AE-4AB0-A74F-49BD7B37F0ED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19B6-FD6E-49BB-B0B2-F18BED183736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01E415-A4EC-4C43-9E0F-60E8B098A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18" y="1246066"/>
            <a:ext cx="1185043" cy="1185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3889E7-75C9-453F-B33E-C3493949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69" y="1246066"/>
            <a:ext cx="1134198" cy="1134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0BFBD7-B099-4900-BECF-FAC67ED1D08C}"/>
              </a:ext>
            </a:extLst>
          </p:cNvPr>
          <p:cNvSpPr txBox="1"/>
          <p:nvPr/>
        </p:nvSpPr>
        <p:spPr>
          <a:xfrm>
            <a:off x="1533686" y="4179284"/>
            <a:ext cx="1901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별로 댓글 텍스트 분류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기간별 </a:t>
            </a:r>
            <a:r>
              <a:rPr lang="en-US" altLang="ko-KR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6359B0-8E60-41E2-A82C-86D6FF59C292}"/>
              </a:ext>
            </a:extLst>
          </p:cNvPr>
          <p:cNvSpPr txBox="1"/>
          <p:nvPr/>
        </p:nvSpPr>
        <p:spPr>
          <a:xfrm>
            <a:off x="6311625" y="4079172"/>
            <a:ext cx="2420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별로 뉴스 텍스트 분류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기간별 </a:t>
            </a:r>
            <a:r>
              <a:rPr lang="en-US" altLang="ko-KR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기간별 텍스트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분석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내역 비교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66423F-0CA5-4200-AA79-1634C5C8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92" y="5063873"/>
            <a:ext cx="929582" cy="9295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EB0EF35-86A6-41DA-B6F9-A792EEFA5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97" y="5063873"/>
            <a:ext cx="929582" cy="92958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0086F7-CAA5-42F9-A35A-0AE6D23C2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34" y="5063873"/>
            <a:ext cx="929582" cy="92958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D73E158-271E-4510-8C20-4007ED2AD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66" y="5063873"/>
            <a:ext cx="929582" cy="9295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A4585D-6DA2-4DD6-BBB0-5D6E80E31544}"/>
              </a:ext>
            </a:extLst>
          </p:cNvPr>
          <p:cNvSpPr txBox="1"/>
          <p:nvPr/>
        </p:nvSpPr>
        <p:spPr>
          <a:xfrm>
            <a:off x="1573675" y="6072562"/>
            <a:ext cx="69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이화정</a:t>
            </a:r>
            <a:endParaRPr lang="ko-KR" altLang="en-US" sz="14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4CFC6D-E357-443A-BCAE-02F98B794DB7}"/>
              </a:ext>
            </a:extLst>
          </p:cNvPr>
          <p:cNvSpPr txBox="1"/>
          <p:nvPr/>
        </p:nvSpPr>
        <p:spPr>
          <a:xfrm>
            <a:off x="2916043" y="6077501"/>
            <a:ext cx="69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함다인</a:t>
            </a:r>
            <a:endParaRPr lang="ko-KR" altLang="en-US" sz="14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EF3346-0BBF-4B40-9F60-C8AD5B70601A}"/>
              </a:ext>
            </a:extLst>
          </p:cNvPr>
          <p:cNvSpPr txBox="1"/>
          <p:nvPr/>
        </p:nvSpPr>
        <p:spPr>
          <a:xfrm>
            <a:off x="6415106" y="6072562"/>
            <a:ext cx="69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류영규</a:t>
            </a:r>
            <a:endParaRPr lang="ko-KR" altLang="en-US" sz="14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C224A8-27AE-4180-80A2-49802D54B37F}"/>
              </a:ext>
            </a:extLst>
          </p:cNvPr>
          <p:cNvSpPr txBox="1"/>
          <p:nvPr/>
        </p:nvSpPr>
        <p:spPr>
          <a:xfrm>
            <a:off x="7766101" y="6072561"/>
            <a:ext cx="69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이지은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B567473-6AFF-4D9C-A895-D2BCBEB16C90}"/>
              </a:ext>
            </a:extLst>
          </p:cNvPr>
          <p:cNvCxnSpPr>
            <a:cxnSpLocks/>
          </p:cNvCxnSpPr>
          <p:nvPr/>
        </p:nvCxnSpPr>
        <p:spPr>
          <a:xfrm>
            <a:off x="4953000" y="947738"/>
            <a:ext cx="0" cy="5667375"/>
          </a:xfrm>
          <a:prstGeom prst="line">
            <a:avLst/>
          </a:prstGeom>
          <a:ln w="28575">
            <a:solidFill>
              <a:srgbClr val="1A3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264F6091-843E-4204-A422-CA8BCA0CB1E2}"/>
              </a:ext>
            </a:extLst>
          </p:cNvPr>
          <p:cNvSpPr/>
          <p:nvPr/>
        </p:nvSpPr>
        <p:spPr>
          <a:xfrm>
            <a:off x="2082023" y="2770925"/>
            <a:ext cx="848326" cy="161340"/>
          </a:xfrm>
          <a:prstGeom prst="parallelogram">
            <a:avLst>
              <a:gd name="adj" fmla="val 7754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B831DD-EE21-40B7-9FD1-3BB82974DBEE}"/>
              </a:ext>
            </a:extLst>
          </p:cNvPr>
          <p:cNvSpPr txBox="1"/>
          <p:nvPr/>
        </p:nvSpPr>
        <p:spPr>
          <a:xfrm>
            <a:off x="1837548" y="2593710"/>
            <a:ext cx="109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Crawling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83CD4-3A48-47BD-860F-09C2693CC8A6}"/>
              </a:ext>
            </a:extLst>
          </p:cNvPr>
          <p:cNvSpPr txBox="1"/>
          <p:nvPr/>
        </p:nvSpPr>
        <p:spPr>
          <a:xfrm>
            <a:off x="1408721" y="3054883"/>
            <a:ext cx="2334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유니클로를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포함하는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 링크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동영상 내 댓글의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 날짜</a:t>
            </a:r>
            <a:r>
              <a:rPr lang="en-US" altLang="ko-KR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737F8D0-496A-4B04-BF76-A01175F96637}"/>
              </a:ext>
            </a:extLst>
          </p:cNvPr>
          <p:cNvSpPr/>
          <p:nvPr/>
        </p:nvSpPr>
        <p:spPr>
          <a:xfrm>
            <a:off x="6975652" y="2803085"/>
            <a:ext cx="848326" cy="161340"/>
          </a:xfrm>
          <a:prstGeom prst="parallelogram">
            <a:avLst>
              <a:gd name="adj" fmla="val 7754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792B3-015D-4481-9807-D8DE6AC71F74}"/>
              </a:ext>
            </a:extLst>
          </p:cNvPr>
          <p:cNvSpPr txBox="1"/>
          <p:nvPr/>
        </p:nvSpPr>
        <p:spPr>
          <a:xfrm>
            <a:off x="6731177" y="2625870"/>
            <a:ext cx="109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Crawling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9C1B0-06DD-43AE-A4E7-D9B29B8D787A}"/>
              </a:ext>
            </a:extLst>
          </p:cNvPr>
          <p:cNvSpPr txBox="1"/>
          <p:nvPr/>
        </p:nvSpPr>
        <p:spPr>
          <a:xfrm>
            <a:off x="6101400" y="3100128"/>
            <a:ext cx="2709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유니클로를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포함하는 </a:t>
            </a:r>
            <a:r>
              <a:rPr lang="ko-KR" altLang="en-US" sz="1200" dirty="0">
                <a:ln>
                  <a:solidFill>
                    <a:srgbClr val="1A3C33">
                      <a:alpha val="0"/>
                    </a:srgbClr>
                  </a:solidFill>
                </a:ln>
                <a:solidFill>
                  <a:srgbClr val="30583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제목 및 내용</a:t>
            </a:r>
            <a:endParaRPr lang="en-US" altLang="ko-KR" sz="1200" dirty="0">
              <a:ln>
                <a:solidFill>
                  <a:srgbClr val="1A3C33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05D201DA-A72B-4F1E-B564-6A11668479C6}"/>
              </a:ext>
            </a:extLst>
          </p:cNvPr>
          <p:cNvSpPr/>
          <p:nvPr/>
        </p:nvSpPr>
        <p:spPr>
          <a:xfrm>
            <a:off x="2005013" y="3894545"/>
            <a:ext cx="1080613" cy="161340"/>
          </a:xfrm>
          <a:prstGeom prst="parallelogram">
            <a:avLst>
              <a:gd name="adj" fmla="val 7754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5DA-6002-4D95-809E-F7E161A4846B}"/>
              </a:ext>
            </a:extLst>
          </p:cNvPr>
          <p:cNvSpPr txBox="1"/>
          <p:nvPr/>
        </p:nvSpPr>
        <p:spPr>
          <a:xfrm>
            <a:off x="1624884" y="3725268"/>
            <a:ext cx="1518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Text mining</a:t>
            </a: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3E24BBA3-33B9-4B5C-BD62-1CFA3AAF7BB1}"/>
              </a:ext>
            </a:extLst>
          </p:cNvPr>
          <p:cNvSpPr/>
          <p:nvPr/>
        </p:nvSpPr>
        <p:spPr>
          <a:xfrm>
            <a:off x="6989438" y="3833820"/>
            <a:ext cx="1080613" cy="161340"/>
          </a:xfrm>
          <a:prstGeom prst="parallelogram">
            <a:avLst>
              <a:gd name="adj" fmla="val 7754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7253A1-8614-4321-A8D1-680F493ACAC4}"/>
              </a:ext>
            </a:extLst>
          </p:cNvPr>
          <p:cNvSpPr txBox="1"/>
          <p:nvPr/>
        </p:nvSpPr>
        <p:spPr>
          <a:xfrm>
            <a:off x="6609309" y="3664543"/>
            <a:ext cx="1518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Text mining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090BBE-8D94-4DD6-9255-7F2E52D77C28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- 8 - </a:t>
            </a:r>
          </a:p>
        </p:txBody>
      </p:sp>
    </p:spTree>
    <p:extLst>
      <p:ext uri="{BB962C8B-B14F-4D97-AF65-F5344CB8AC3E}">
        <p14:creationId xmlns:p14="http://schemas.microsoft.com/office/powerpoint/2010/main" val="302466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0346F-336C-440C-A472-8896DFF458D6}"/>
              </a:ext>
            </a:extLst>
          </p:cNvPr>
          <p:cNvSpPr txBox="1"/>
          <p:nvPr/>
        </p:nvSpPr>
        <p:spPr>
          <a:xfrm>
            <a:off x="421823" y="206375"/>
            <a:ext cx="89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980F1-3718-4F12-B81D-0DED12A1C9CD}"/>
              </a:ext>
            </a:extLst>
          </p:cNvPr>
          <p:cNvSpPr txBox="1"/>
          <p:nvPr/>
        </p:nvSpPr>
        <p:spPr>
          <a:xfrm>
            <a:off x="1538291" y="298708"/>
            <a:ext cx="735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A26AA-78DC-4E17-925F-E4EA50CC6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t="16070" r="33186" b="16070"/>
          <a:stretch/>
        </p:blipFill>
        <p:spPr>
          <a:xfrm>
            <a:off x="2428896" y="1788804"/>
            <a:ext cx="1753895" cy="2105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5FCB3F-E85D-41AE-BF09-4D865AD06756}"/>
              </a:ext>
            </a:extLst>
          </p:cNvPr>
          <p:cNvSpPr txBox="1"/>
          <p:nvPr/>
        </p:nvSpPr>
        <p:spPr>
          <a:xfrm>
            <a:off x="2597148" y="1271225"/>
            <a:ext cx="14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언어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732E5-2ECB-4365-AF94-79F868F64AE0}"/>
              </a:ext>
            </a:extLst>
          </p:cNvPr>
          <p:cNvSpPr txBox="1"/>
          <p:nvPr/>
        </p:nvSpPr>
        <p:spPr>
          <a:xfrm>
            <a:off x="2832796" y="3894528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version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3.7.6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58EED6-C8BD-4861-9D2A-94512825B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09" y="1788804"/>
            <a:ext cx="1753895" cy="2031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2BE8D9-6727-428E-B713-25C0CEA921C5}"/>
              </a:ext>
            </a:extLst>
          </p:cNvPr>
          <p:cNvSpPr txBox="1"/>
          <p:nvPr/>
        </p:nvSpPr>
        <p:spPr>
          <a:xfrm>
            <a:off x="5820992" y="1266122"/>
            <a:ext cx="14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F95AB-2218-411F-B44A-34C1CAFC058E}"/>
              </a:ext>
            </a:extLst>
          </p:cNvPr>
          <p:cNvSpPr txBox="1"/>
          <p:nvPr/>
        </p:nvSpPr>
        <p:spPr>
          <a:xfrm>
            <a:off x="6127109" y="3894527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version</a:t>
            </a:r>
            <a:r>
              <a:rPr lang="ko-KR" altLang="en-US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1A3C33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6.0.3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490C3-1E1C-447F-843F-218695C04734}"/>
              </a:ext>
            </a:extLst>
          </p:cNvPr>
          <p:cNvSpPr txBox="1"/>
          <p:nvPr/>
        </p:nvSpPr>
        <p:spPr>
          <a:xfrm>
            <a:off x="4235587" y="4699586"/>
            <a:ext cx="14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모듈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ADFFE4-502E-47D0-A807-2112E2C34A45}"/>
              </a:ext>
            </a:extLst>
          </p:cNvPr>
          <p:cNvGrpSpPr/>
          <p:nvPr/>
        </p:nvGrpSpPr>
        <p:grpSpPr>
          <a:xfrm>
            <a:off x="1086075" y="5180746"/>
            <a:ext cx="7733851" cy="1040781"/>
            <a:chOff x="1275219" y="5180746"/>
            <a:chExt cx="7733851" cy="104078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FD857AD-6228-4B26-97F9-49FD68796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9" t="7199" r="23533" b="11101"/>
            <a:stretch/>
          </p:blipFill>
          <p:spPr>
            <a:xfrm>
              <a:off x="3010175" y="5180746"/>
              <a:ext cx="808760" cy="10407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2C3D23-F1BC-4CEC-BE03-479534BEA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0" t="16542" r="8372" b="19600"/>
            <a:stretch/>
          </p:blipFill>
          <p:spPr>
            <a:xfrm>
              <a:off x="1275219" y="5180746"/>
              <a:ext cx="1220327" cy="4060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8D9D86-0853-4400-A270-637527733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23" t="31534" r="21166" b="36931"/>
            <a:stretch/>
          </p:blipFill>
          <p:spPr>
            <a:xfrm>
              <a:off x="1275219" y="5900354"/>
              <a:ext cx="1220325" cy="32117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3FDDA2-11CC-4C5A-8815-DB3CEE4D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590" y="5884899"/>
              <a:ext cx="2157480" cy="3366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57BA56-5660-457F-810B-ACD03EF84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7" t="9779" b="3945"/>
            <a:stretch/>
          </p:blipFill>
          <p:spPr>
            <a:xfrm>
              <a:off x="6851590" y="5250147"/>
              <a:ext cx="1626983" cy="33662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63E1F2-F12A-4461-B207-CC66EBA8E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7" b="20010"/>
            <a:stretch/>
          </p:blipFill>
          <p:spPr>
            <a:xfrm>
              <a:off x="4161214" y="5442799"/>
              <a:ext cx="2157480" cy="51667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1BE07E-ED50-47F3-ACAA-BE054B44C292}"/>
              </a:ext>
            </a:extLst>
          </p:cNvPr>
          <p:cNvSpPr txBox="1"/>
          <p:nvPr/>
        </p:nvSpPr>
        <p:spPr>
          <a:xfrm>
            <a:off x="3314561" y="435905"/>
            <a:ext cx="341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EFE84-8587-4869-B49C-0CEE3DAD31E7}"/>
              </a:ext>
            </a:extLst>
          </p:cNvPr>
          <p:cNvSpPr txBox="1"/>
          <p:nvPr/>
        </p:nvSpPr>
        <p:spPr>
          <a:xfrm>
            <a:off x="4455543" y="6645245"/>
            <a:ext cx="9949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- 9 - </a:t>
            </a:r>
          </a:p>
        </p:txBody>
      </p:sp>
    </p:spTree>
    <p:extLst>
      <p:ext uri="{BB962C8B-B14F-4D97-AF65-F5344CB8AC3E}">
        <p14:creationId xmlns:p14="http://schemas.microsoft.com/office/powerpoint/2010/main" val="4172001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</TotalTime>
  <Words>2903</Words>
  <Application>Microsoft Office PowerPoint</Application>
  <PresentationFormat>A4 용지(210x297mm)</PresentationFormat>
  <Paragraphs>463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나눔고딕 ExtraBold</vt:lpstr>
      <vt:lpstr>Calibri</vt:lpstr>
      <vt:lpstr>Wingdings</vt:lpstr>
      <vt:lpstr>Arial</vt:lpstr>
      <vt:lpstr>맑은 고딕</vt:lpstr>
      <vt:lpstr>나눔고딕</vt:lpstr>
      <vt:lpstr>Consolas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COM</cp:lastModifiedBy>
  <cp:revision>103</cp:revision>
  <dcterms:created xsi:type="dcterms:W3CDTF">2020-05-12T05:19:31Z</dcterms:created>
  <dcterms:modified xsi:type="dcterms:W3CDTF">2020-05-15T06:59:37Z</dcterms:modified>
</cp:coreProperties>
</file>